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82" roundtripDataSignature="AMtx7miWu2WqXSSlXM7hC2rykt8HH2S0i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75E54C3-FA64-49C8-AA86-635731CDFA5B}">
  <a:tblStyle styleId="{B75E54C3-FA64-49C8-AA86-635731CDFA5B}"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slide" Target="slides/slide74.xml"/><Relationship Id="rId82" Type="http://customschemas.google.com/relationships/presentationmetadata" Target="metadata"/><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6" name="Google Shape;126;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2" name="Google Shape;132;p1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9" name="Google Shape;139;p1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1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3" name="Google Shape;153;p1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0" name="Google Shape;160;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 name="Google Shape;61;p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5" name="Google Shape;205;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1" name="Google Shape;211;p2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8" name="Google Shape;218;p2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4" name="Google Shape;224;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Single sample variant discovery uses HaplotypeCaller in its default single-sample mode to call variants in an analysis-ready BAM file. The VCF that HaplotypeCaller emits errs on the side of sensitivity, so some filtering is often desired. To filter variants first run the CNNScoreVariants tool. This tool annotates each variant with a score indicating the model's prediction of the quality of each variant. To apply filters based on those scores run the FIlterVariantTranches tool with SNP and INDEL sensitivity tranches appropriate for your task.</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6" name="Google Shape;236;p2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 name="Google Shape;69;p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HaplotypeCaller has high sensitivity, identify mismatches ( all reads, or some reads).</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Sliding window, certain length of sequence, recording how many mismatches, indels and soft-clips, identify peak regions.</a:t>
            </a:r>
            <a:endParaRPr/>
          </a:p>
          <a:p>
            <a:pPr indent="0" lvl="0" marL="0" rtl="0" algn="l">
              <a:lnSpc>
                <a:spcPct val="100000"/>
              </a:lnSpc>
              <a:spcBef>
                <a:spcPts val="0"/>
              </a:spcBef>
              <a:spcAft>
                <a:spcPts val="0"/>
              </a:spcAft>
              <a:buSzPts val="1100"/>
              <a:buNone/>
            </a:pPr>
            <a:r>
              <a:rPr lang="en-US"/>
              <a:t>Soft-clip alignment: some sites can not be reattached to the reference genome( truth difference from the seq), so after this point ignores the rest of the sequence.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t>Idea of the assembly graph: take each read in a row and add it to the others to see what are the divergent paths. HaplotypeCaller will look at all possible paths through the graph. </a:t>
            </a:r>
            <a:endParaRPr/>
          </a:p>
        </p:txBody>
      </p:sp>
      <p:sp>
        <p:nvSpPr>
          <p:cNvPr id="263" name="Google Shape;263;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9" name="Google Shape;269;p3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228600" rtl="0" algn="l">
              <a:lnSpc>
                <a:spcPct val="100000"/>
              </a:lnSpc>
              <a:spcBef>
                <a:spcPts val="0"/>
              </a:spcBef>
              <a:spcAft>
                <a:spcPts val="0"/>
              </a:spcAft>
              <a:buSzPts val="1100"/>
              <a:buAutoNum type="arabicParenR"/>
            </a:pPr>
            <a:r>
              <a:rPr lang="en-US"/>
              <a:t>Ins - &gt; Mismtach or</a:t>
            </a:r>
            <a:endParaRPr/>
          </a:p>
          <a:p>
            <a:pPr indent="-228600" lvl="0" marL="228600" rtl="0" algn="l">
              <a:lnSpc>
                <a:spcPct val="100000"/>
              </a:lnSpc>
              <a:spcBef>
                <a:spcPts val="0"/>
              </a:spcBef>
              <a:spcAft>
                <a:spcPts val="0"/>
              </a:spcAft>
              <a:buSzPts val="1100"/>
              <a:buAutoNum type="arabicParenR"/>
            </a:pPr>
            <a:r>
              <a:rPr lang="en-US"/>
              <a:t>Mismatch -&gt; Ins</a:t>
            </a:r>
            <a:endParaRPr/>
          </a:p>
        </p:txBody>
      </p:sp>
      <p:sp>
        <p:nvSpPr>
          <p:cNvPr id="275" name="Google Shape;275;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p3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3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3" name="Google Shape;293;p3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443216127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 name="Google Shape;76;g24432161276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5" name="Google Shape;305;p3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1" name="Google Shape;311;p4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p4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3" name="Google Shape;323;p4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0" name="Google Shape;330;p4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7" name="Google Shape;337;p4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3" name="Google Shape;343;p4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9" name="Google Shape;349;p4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5" name="Google Shape;355;p4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1" name="Google Shape;361;p4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 name="Google Shape;8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7" name="Google Shape;367;p4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p5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2" name="Google Shape;382;p5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9" name="Google Shape;389;p5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p53: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computational resources and memory</a:t>
            </a:r>
            <a:endParaRPr/>
          </a:p>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reduce errors and biases that can be introduced during variant calling</a:t>
            </a:r>
            <a:endParaRPr/>
          </a:p>
          <a:p>
            <a:pPr indent="-298450" lvl="0" marL="457200" rtl="0" algn="l">
              <a:lnSpc>
                <a:spcPct val="100000"/>
              </a:lnSpc>
              <a:spcBef>
                <a:spcPts val="0"/>
              </a:spcBef>
              <a:spcAft>
                <a:spcPts val="0"/>
              </a:spcAft>
              <a:buSzPts val="1100"/>
              <a:buChar char="●"/>
            </a:pPr>
            <a:r>
              <a:rPr b="0" i="0" lang="en-US" sz="1100" u="none" cap="none" strike="noStrike">
                <a:solidFill>
                  <a:srgbClr val="000000"/>
                </a:solidFill>
                <a:latin typeface="Arial"/>
                <a:ea typeface="Arial"/>
                <a:cs typeface="Arial"/>
                <a:sym typeface="Arial"/>
              </a:rPr>
              <a:t>improve the sensitivity and specificity of variant calling</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3" name="Google Shape;403;p5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1" name="Google Shape;411;p5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8" name="Google Shape;418;p5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4" name="Google Shape;424;p5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0" name="Google Shape;430;p5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8" name="Google Shape;88;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5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bcftools query -f '%QUAL [%AD{1}]\n' raw_variants.vcf | awk '{ if($2&gt;0) {printf "%f\n",$1/$2}}' &gt; QD.tab</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2" name="Google Shape;442;p6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8" name="Google Shape;448;p6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6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SzPts val="1100"/>
              <a:buChar char="●"/>
            </a:pPr>
            <a:r>
              <a:rPr lang="en-US"/>
              <a:t>If there is a statistically significant difference in quality in either direction, then it suggests that sequencing and/or the mapping process may have been biased or affected by an artifact</a:t>
            </a:r>
            <a:endParaRPr/>
          </a:p>
          <a:p>
            <a:pPr indent="-298450" lvl="0" marL="457200" rtl="0" algn="l">
              <a:lnSpc>
                <a:spcPct val="100000"/>
              </a:lnSpc>
              <a:spcBef>
                <a:spcPts val="0"/>
              </a:spcBef>
              <a:spcAft>
                <a:spcPts val="0"/>
              </a:spcAft>
              <a:buSzPts val="1100"/>
              <a:buChar char="●"/>
            </a:pPr>
            <a:r>
              <a:rPr lang="en-US"/>
              <a:t>bcftools query -f '[%MQRankSum]\n' raw_variants.vcf |  awk '{if ($1&lt;-12.5){MQRankSum++}} END {print MQRankSum}'</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0" name="Google Shape;460;p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6" name="Google Shape;466;p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2" name="Google Shape;472;p6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8" name="Google Shape;478;p6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6" name="Google Shape;486;p6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2" name="Google Shape;492;p6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4" name="Google Shape;94;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8" name="Google Shape;498;p6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8" name="Google Shape;508;p7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8" name="Google Shape;518;p7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7" name="Google Shape;527;p7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6" name="Google Shape;536;p9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2" name="Google Shape;542;p9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0" name="Google Shape;100;p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9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9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9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10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0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0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10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10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10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6" name="Google Shape;16;p10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p10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101"/>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 name="Google Shape;20;p101"/>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10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sp>
        <p:nvSpPr>
          <p:cNvPr id="23" name="Google Shape;23;p102"/>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4" name="Google Shape;24;p10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10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10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10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10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10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10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10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10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10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10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9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9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9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28.png"/><Relationship Id="rId5"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6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8.png"/><Relationship Id="rId4"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2.png"/><Relationship Id="rId4"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hyperlink" Target="https://gatk.broadinstitute.org/hc/en-us"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hyperlink" Target="https://gatk.broadinstitute.org/hc/en-us"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57.png"/><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61.png"/><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hyperlink" Target="https://doi.org/10.1201/9781315154770" TargetMode="External"/><Relationship Id="rId4" Type="http://schemas.openxmlformats.org/officeDocument/2006/relationships/hyperlink" Target="https://gatk.broadinstitute.org/hc/en-us" TargetMode="External"/><Relationship Id="rId5" Type="http://schemas.openxmlformats.org/officeDocument/2006/relationships/hyperlink" Target="https://github.com/broadinstitute/gatk" TargetMode="External"/><Relationship Id="rId6" Type="http://schemas.openxmlformats.org/officeDocument/2006/relationships/hyperlink" Target="https://gatk.broadinstitute.org/hc/en-us/articles/360035535932-Germline-short-variant-discovery-SNPs-Indels-" TargetMode="External"/><Relationship Id="rId7" Type="http://schemas.openxmlformats.org/officeDocument/2006/relationships/hyperlink" Target="https://gatk.broadinstitute.org/hc/en-us/articles/360035894731-Somatic-short-variant-discovery-SNVs-Indel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6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
          <p:cNvSpPr txBox="1"/>
          <p:nvPr>
            <p:ph type="ctrTitle"/>
          </p:nvPr>
        </p:nvSpPr>
        <p:spPr>
          <a:xfrm>
            <a:off x="92097" y="236419"/>
            <a:ext cx="8887442" cy="1020059"/>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rPr lang="en-US" sz="4400"/>
              <a:t>Introduction to Variant Discovery</a:t>
            </a:r>
            <a:endParaRPr sz="4400"/>
          </a:p>
        </p:txBody>
      </p:sp>
      <p:sp>
        <p:nvSpPr>
          <p:cNvPr id="55" name="Google Shape;55;p1"/>
          <p:cNvSpPr txBox="1"/>
          <p:nvPr>
            <p:ph idx="1" type="subTitle"/>
          </p:nvPr>
        </p:nvSpPr>
        <p:spPr>
          <a:xfrm>
            <a:off x="275525" y="1436719"/>
            <a:ext cx="8520600" cy="1314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2800"/>
              <a:buNone/>
            </a:pPr>
            <a:r>
              <a:rPr lang="en-US"/>
              <a:t>Basic concepts, variant types </a:t>
            </a:r>
            <a:br>
              <a:rPr lang="en-US"/>
            </a:br>
            <a:r>
              <a:rPr lang="en-US"/>
              <a:t>and respective workflows</a:t>
            </a:r>
            <a:endParaRPr/>
          </a:p>
        </p:txBody>
      </p:sp>
      <p:sp>
        <p:nvSpPr>
          <p:cNvPr id="56" name="Google Shape;56;p1"/>
          <p:cNvSpPr/>
          <p:nvPr/>
        </p:nvSpPr>
        <p:spPr>
          <a:xfrm>
            <a:off x="6162107" y="4740044"/>
            <a:ext cx="281743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https://gatk.broadinstitute.org/hc/en-us</a:t>
            </a:r>
            <a:endParaRPr b="0" i="0" sz="1400" u="none" cap="none" strike="noStrike">
              <a:solidFill>
                <a:srgbClr val="000000"/>
              </a:solidFill>
              <a:latin typeface="Arial"/>
              <a:ea typeface="Arial"/>
              <a:cs typeface="Arial"/>
              <a:sym typeface="Arial"/>
            </a:endParaRPr>
          </a:p>
        </p:txBody>
      </p:sp>
      <p:pic>
        <p:nvPicPr>
          <p:cNvPr descr="GATK" id="57" name="Google Shape;57;p1"/>
          <p:cNvPicPr preferRelativeResize="0"/>
          <p:nvPr/>
        </p:nvPicPr>
        <p:blipFill rotWithShape="1">
          <a:blip r:embed="rId3">
            <a:alphaModFix/>
          </a:blip>
          <a:srcRect b="0" l="0" r="0" t="0"/>
          <a:stretch/>
        </p:blipFill>
        <p:spPr>
          <a:xfrm>
            <a:off x="2033051" y="2973593"/>
            <a:ext cx="5005534" cy="683363"/>
          </a:xfrm>
          <a:prstGeom prst="rect">
            <a:avLst/>
          </a:prstGeom>
          <a:noFill/>
          <a:ln>
            <a:noFill/>
          </a:ln>
        </p:spPr>
      </p:pic>
      <p:sp>
        <p:nvSpPr>
          <p:cNvPr id="58" name="Google Shape;58;p1"/>
          <p:cNvSpPr txBox="1"/>
          <p:nvPr/>
        </p:nvSpPr>
        <p:spPr>
          <a:xfrm>
            <a:off x="2339963" y="3966900"/>
            <a:ext cx="4391700" cy="463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1800">
                <a:solidFill>
                  <a:schemeClr val="dk1"/>
                </a:solidFill>
              </a:rPr>
              <a:t>Presenter: Duc-Minh Nguyen-Le, MD</a:t>
            </a:r>
            <a:endParaRPr i="1" sz="1800">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9"/>
          <p:cNvSpPr txBox="1"/>
          <p:nvPr>
            <p:ph type="title"/>
          </p:nvPr>
        </p:nvSpPr>
        <p:spPr>
          <a:xfrm>
            <a:off x="311700" y="-75"/>
            <a:ext cx="8520600" cy="654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sz="1800"/>
              <a:t>Associations between SNPs, methylation patterns and gene expression of biological traits</a:t>
            </a:r>
            <a:endParaRPr sz="1800"/>
          </a:p>
        </p:txBody>
      </p:sp>
      <p:pic>
        <p:nvPicPr>
          <p:cNvPr id="116" name="Google Shape;116;p9"/>
          <p:cNvPicPr preferRelativeResize="0"/>
          <p:nvPr/>
        </p:nvPicPr>
        <p:blipFill rotWithShape="1">
          <a:blip r:embed="rId3">
            <a:alphaModFix/>
          </a:blip>
          <a:srcRect b="0" l="0" r="0" t="0"/>
          <a:stretch/>
        </p:blipFill>
        <p:spPr>
          <a:xfrm>
            <a:off x="507275" y="654500"/>
            <a:ext cx="8129450" cy="4006926"/>
          </a:xfrm>
          <a:prstGeom prst="rect">
            <a:avLst/>
          </a:prstGeom>
          <a:noFill/>
          <a:ln>
            <a:noFill/>
          </a:ln>
        </p:spPr>
      </p:pic>
      <p:sp>
        <p:nvSpPr>
          <p:cNvPr id="117" name="Google Shape;117;p9"/>
          <p:cNvSpPr txBox="1"/>
          <p:nvPr/>
        </p:nvSpPr>
        <p:spPr>
          <a:xfrm>
            <a:off x="4492575" y="4774198"/>
            <a:ext cx="4339725" cy="36930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https://en.wikipedia.org/wiki/Single-nucleotide_polymorphism</a:t>
            </a:r>
            <a:endParaRPr b="0" i="1" sz="12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0"/>
          <p:cNvSpPr txBox="1"/>
          <p:nvPr>
            <p:ph type="title"/>
          </p:nvPr>
        </p:nvSpPr>
        <p:spPr>
          <a:xfrm>
            <a:off x="311700" y="19504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Variant calling tools</a:t>
            </a:r>
            <a:endParaRPr/>
          </a:p>
        </p:txBody>
      </p:sp>
      <p:graphicFrame>
        <p:nvGraphicFramePr>
          <p:cNvPr id="123" name="Google Shape;123;p10"/>
          <p:cNvGraphicFramePr/>
          <p:nvPr/>
        </p:nvGraphicFramePr>
        <p:xfrm>
          <a:off x="392400" y="936860"/>
          <a:ext cx="3000000" cy="3000000"/>
        </p:xfrm>
        <a:graphic>
          <a:graphicData uri="http://schemas.openxmlformats.org/drawingml/2006/table">
            <a:tbl>
              <a:tblPr>
                <a:noFill/>
                <a:tableStyleId>{B75E54C3-FA64-49C8-AA86-635731CDFA5B}</a:tableStyleId>
              </a:tblPr>
              <a:tblGrid>
                <a:gridCol w="2844825"/>
                <a:gridCol w="2844825"/>
                <a:gridCol w="2844825"/>
              </a:tblGrid>
              <a:tr h="57435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Germline </a:t>
                      </a:r>
                      <a:endParaRPr sz="1400" u="none" cap="none" strike="noStrike"/>
                    </a:p>
                  </a:txBody>
                  <a:tcPr marT="91425" marB="91425" marR="91425" marL="91425"/>
                </a:tc>
                <a:tc>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Somatic</a:t>
                      </a:r>
                      <a:endParaRPr sz="1400" u="none" cap="none" strike="noStrike"/>
                    </a:p>
                  </a:txBody>
                  <a:tcPr marT="91425" marB="91425" marR="91425" marL="91425"/>
                </a:tc>
              </a:tr>
              <a:tr h="119290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SNPs/Indels</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Haplotypecaller, FreeBayes, Strelka, DeepVariant, mpileup</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Mutect2, FreeBayes, Strelka</a:t>
                      </a:r>
                      <a:endParaRPr sz="1400" u="none" cap="none" strike="noStrike"/>
                    </a:p>
                  </a:txBody>
                  <a:tcPr marT="91425" marB="91425" marR="91425" marL="91425"/>
                </a:tc>
              </a:tr>
              <a:tr h="883625">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CNV</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CNVKit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ASCAT, CNVKit, Control-FREEC</a:t>
                      </a:r>
                      <a:endParaRPr sz="1400" u="none" cap="none" strike="noStrike"/>
                    </a:p>
                  </a:txBody>
                  <a:tcPr marT="91425" marB="91425" marR="91425" marL="91425"/>
                </a:tc>
              </a:tr>
              <a:tr h="5743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Structural variants</a:t>
                      </a:r>
                      <a:endParaRPr sz="1400" u="none" cap="none" strike="noStrike"/>
                    </a:p>
                  </a:txBody>
                  <a:tcPr marT="91425" marB="91425" marR="91425" marL="91425"/>
                </a:tc>
                <a:tc gridSpan="2">
                  <a:txBody>
                    <a:bodyPr/>
                    <a:lstStyle/>
                    <a:p>
                      <a:pPr indent="0" lvl="0" marL="0" marR="0" rtl="0" algn="ctr">
                        <a:lnSpc>
                          <a:spcPct val="100000"/>
                        </a:lnSpc>
                        <a:spcBef>
                          <a:spcPts val="0"/>
                        </a:spcBef>
                        <a:spcAft>
                          <a:spcPts val="0"/>
                        </a:spcAft>
                        <a:buClr>
                          <a:srgbClr val="000000"/>
                        </a:buClr>
                        <a:buSzPts val="1400"/>
                        <a:buFont typeface="Arial"/>
                        <a:buNone/>
                      </a:pPr>
                      <a:r>
                        <a:rPr lang="en-US" sz="1400" u="none" cap="none" strike="noStrike"/>
                        <a:t>Manta, TIDDIT</a:t>
                      </a:r>
                      <a:endParaRPr sz="1400" u="none" cap="none" strike="noStrike"/>
                    </a:p>
                  </a:txBody>
                  <a:tcPr marT="91425" marB="91425" marR="91425" marL="91425"/>
                </a:tc>
                <a:tc hMerge="1"/>
              </a:tr>
              <a:tr h="574350">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Microsatellite Instability</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NA</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US" sz="1400" u="none" cap="none" strike="noStrike"/>
                        <a:t>MSIsensorpro</a:t>
                      </a:r>
                      <a:endParaRPr sz="1400" u="none" cap="none" strike="noStrike"/>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1"/>
          <p:cNvSpPr txBox="1"/>
          <p:nvPr>
            <p:ph type="title"/>
          </p:nvPr>
        </p:nvSpPr>
        <p:spPr>
          <a:xfrm>
            <a:off x="311700" y="96368"/>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Variant callers are </a:t>
            </a:r>
            <a:r>
              <a:rPr b="1" lang="en-US"/>
              <a:t>not</a:t>
            </a:r>
            <a:r>
              <a:rPr lang="en-US"/>
              <a:t> concordant</a:t>
            </a:r>
            <a:endParaRPr/>
          </a:p>
        </p:txBody>
      </p:sp>
      <p:pic>
        <p:nvPicPr>
          <p:cNvPr id="129" name="Google Shape;129;p11"/>
          <p:cNvPicPr preferRelativeResize="0"/>
          <p:nvPr/>
        </p:nvPicPr>
        <p:blipFill rotWithShape="1">
          <a:blip r:embed="rId3">
            <a:alphaModFix/>
          </a:blip>
          <a:srcRect b="0" l="0" r="0" t="0"/>
          <a:stretch/>
        </p:blipFill>
        <p:spPr>
          <a:xfrm>
            <a:off x="190500" y="669068"/>
            <a:ext cx="8763000" cy="439549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2"/>
          <p:cNvSpPr txBox="1"/>
          <p:nvPr>
            <p:ph type="title"/>
          </p:nvPr>
        </p:nvSpPr>
        <p:spPr>
          <a:xfrm>
            <a:off x="311700" y="148996"/>
            <a:ext cx="8520600" cy="44964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Variants are reported in </a:t>
            </a:r>
            <a:r>
              <a:rPr b="1" lang="en-US"/>
              <a:t>VCF</a:t>
            </a:r>
            <a:r>
              <a:rPr lang="en-US"/>
              <a:t> (Variant Call Format)</a:t>
            </a:r>
            <a:endParaRPr/>
          </a:p>
        </p:txBody>
      </p:sp>
      <p:pic>
        <p:nvPicPr>
          <p:cNvPr id="135" name="Google Shape;135;p12"/>
          <p:cNvPicPr preferRelativeResize="0"/>
          <p:nvPr/>
        </p:nvPicPr>
        <p:blipFill rotWithShape="1">
          <a:blip r:embed="rId3">
            <a:alphaModFix/>
          </a:blip>
          <a:srcRect b="0" l="0" r="0" t="0"/>
          <a:stretch/>
        </p:blipFill>
        <p:spPr>
          <a:xfrm>
            <a:off x="28575" y="809145"/>
            <a:ext cx="9086850" cy="4183874"/>
          </a:xfrm>
          <a:prstGeom prst="rect">
            <a:avLst/>
          </a:prstGeom>
          <a:noFill/>
          <a:ln>
            <a:noFill/>
          </a:ln>
        </p:spPr>
      </p:pic>
      <p:pic>
        <p:nvPicPr>
          <p:cNvPr id="136" name="Google Shape;136;p12"/>
          <p:cNvPicPr preferRelativeResize="0"/>
          <p:nvPr/>
        </p:nvPicPr>
        <p:blipFill rotWithShape="1">
          <a:blip r:embed="rId4">
            <a:alphaModFix/>
          </a:blip>
          <a:srcRect b="0" l="0" r="0" t="0"/>
          <a:stretch/>
        </p:blipFill>
        <p:spPr>
          <a:xfrm>
            <a:off x="866775" y="1890542"/>
            <a:ext cx="7410450" cy="1809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1000"/>
                                        <p:tgtEl>
                                          <p:spTgt spid="1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2000"/>
                                        <p:tgtEl>
                                          <p:spTgt spid="1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3"/>
          <p:cNvSpPr txBox="1"/>
          <p:nvPr>
            <p:ph type="title"/>
          </p:nvPr>
        </p:nvSpPr>
        <p:spPr>
          <a:xfrm>
            <a:off x="164461" y="122683"/>
            <a:ext cx="8520600" cy="482532"/>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VCF: Variant Call Format (2)</a:t>
            </a:r>
            <a:endParaRPr/>
          </a:p>
        </p:txBody>
      </p:sp>
      <p:pic>
        <p:nvPicPr>
          <p:cNvPr id="142" name="Google Shape;142;p13"/>
          <p:cNvPicPr preferRelativeResize="0"/>
          <p:nvPr/>
        </p:nvPicPr>
        <p:blipFill rotWithShape="1">
          <a:blip r:embed="rId3">
            <a:alphaModFix/>
          </a:blip>
          <a:srcRect b="0" l="0" r="0" t="0"/>
          <a:stretch/>
        </p:blipFill>
        <p:spPr>
          <a:xfrm>
            <a:off x="164461" y="605215"/>
            <a:ext cx="6282388" cy="4094757"/>
          </a:xfrm>
          <a:prstGeom prst="rect">
            <a:avLst/>
          </a:prstGeom>
          <a:noFill/>
          <a:ln>
            <a:noFill/>
          </a:ln>
        </p:spPr>
      </p:pic>
      <p:sp>
        <p:nvSpPr>
          <p:cNvPr id="143" name="Google Shape;143;p13"/>
          <p:cNvSpPr/>
          <p:nvPr/>
        </p:nvSpPr>
        <p:spPr>
          <a:xfrm>
            <a:off x="6042835" y="4881890"/>
            <a:ext cx="302198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rgbClr val="000000"/>
                </a:solidFill>
                <a:latin typeface="Arial"/>
                <a:ea typeface="Arial"/>
                <a:cs typeface="Arial"/>
                <a:sym typeface="Arial"/>
              </a:rPr>
              <a:t>http://vcftools.sourceforge.net/VCF-poster.pdf</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4"/>
          <p:cNvSpPr txBox="1"/>
          <p:nvPr>
            <p:ph type="title"/>
          </p:nvPr>
        </p:nvSpPr>
        <p:spPr>
          <a:xfrm>
            <a:off x="360151" y="70571"/>
            <a:ext cx="8520600" cy="618371"/>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sz="2500"/>
              <a:t>VCF format supports CNVs and SVs</a:t>
            </a:r>
            <a:endParaRPr sz="2500"/>
          </a:p>
        </p:txBody>
      </p:sp>
      <p:sp>
        <p:nvSpPr>
          <p:cNvPr id="149" name="Google Shape;149;p14"/>
          <p:cNvSpPr/>
          <p:nvPr/>
        </p:nvSpPr>
        <p:spPr>
          <a:xfrm>
            <a:off x="5868213" y="4766357"/>
            <a:ext cx="320472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rgbClr val="000000"/>
                </a:solidFill>
                <a:latin typeface="Arial"/>
                <a:ea typeface="Arial"/>
                <a:cs typeface="Arial"/>
                <a:sym typeface="Arial"/>
              </a:rPr>
              <a:t>https://samtools.github.io/hts-specs/VCFv4.2.pdf</a:t>
            </a:r>
            <a:endParaRPr b="0" i="0" sz="1400" u="none" cap="none" strike="noStrike">
              <a:solidFill>
                <a:srgbClr val="000000"/>
              </a:solidFill>
              <a:latin typeface="Arial"/>
              <a:ea typeface="Arial"/>
              <a:cs typeface="Arial"/>
              <a:sym typeface="Arial"/>
            </a:endParaRPr>
          </a:p>
        </p:txBody>
      </p:sp>
      <p:pic>
        <p:nvPicPr>
          <p:cNvPr id="150" name="Google Shape;150;p14"/>
          <p:cNvPicPr preferRelativeResize="0"/>
          <p:nvPr/>
        </p:nvPicPr>
        <p:blipFill rotWithShape="1">
          <a:blip r:embed="rId3">
            <a:alphaModFix/>
          </a:blip>
          <a:srcRect b="0" l="0" r="0" t="0"/>
          <a:stretch/>
        </p:blipFill>
        <p:spPr>
          <a:xfrm>
            <a:off x="360151" y="815724"/>
            <a:ext cx="8563530" cy="369707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5"/>
          <p:cNvSpPr txBox="1"/>
          <p:nvPr>
            <p:ph type="title"/>
          </p:nvPr>
        </p:nvSpPr>
        <p:spPr>
          <a:xfrm>
            <a:off x="311700" y="155574"/>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VCF header </a:t>
            </a:r>
            <a:endParaRPr/>
          </a:p>
        </p:txBody>
      </p:sp>
      <p:sp>
        <p:nvSpPr>
          <p:cNvPr id="156" name="Google Shape;156;p15"/>
          <p:cNvSpPr txBox="1"/>
          <p:nvPr>
            <p:ph idx="1" type="body"/>
          </p:nvPr>
        </p:nvSpPr>
        <p:spPr>
          <a:xfrm>
            <a:off x="311700" y="840106"/>
            <a:ext cx="8520600" cy="3883197"/>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50000"/>
              </a:lnSpc>
              <a:spcBef>
                <a:spcPts val="0"/>
              </a:spcBef>
              <a:spcAft>
                <a:spcPts val="0"/>
              </a:spcAft>
              <a:buSzPts val="1800"/>
              <a:buChar char="●"/>
            </a:pPr>
            <a:r>
              <a:rPr lang="en-US"/>
              <a:t>Lines that start with # </a:t>
            </a:r>
            <a:endParaRPr/>
          </a:p>
          <a:p>
            <a:pPr indent="-342900" lvl="0" marL="457200" rtl="0" algn="l">
              <a:lnSpc>
                <a:spcPct val="150000"/>
              </a:lnSpc>
              <a:spcBef>
                <a:spcPts val="0"/>
              </a:spcBef>
              <a:spcAft>
                <a:spcPts val="0"/>
              </a:spcAft>
              <a:buSzPts val="1800"/>
              <a:buChar char="●"/>
            </a:pPr>
            <a:r>
              <a:rPr lang="en-US"/>
              <a:t>Some mandatory lines : file format, column header.</a:t>
            </a:r>
            <a:endParaRPr/>
          </a:p>
          <a:p>
            <a:pPr indent="-342900" lvl="0" marL="457200" rtl="0" algn="l">
              <a:lnSpc>
                <a:spcPct val="150000"/>
              </a:lnSpc>
              <a:spcBef>
                <a:spcPts val="0"/>
              </a:spcBef>
              <a:spcAft>
                <a:spcPts val="0"/>
              </a:spcAft>
              <a:buSzPts val="1800"/>
              <a:buChar char="●"/>
            </a:pPr>
            <a:r>
              <a:rPr lang="en-US"/>
              <a:t>Optional header lines contain meta-data about annotations in the vcf body </a:t>
            </a:r>
            <a:endParaRPr/>
          </a:p>
          <a:p>
            <a:pPr indent="-228600" lvl="0" marL="457200" rtl="0" algn="l">
              <a:lnSpc>
                <a:spcPct val="150000"/>
              </a:lnSpc>
              <a:spcBef>
                <a:spcPts val="0"/>
              </a:spcBef>
              <a:spcAft>
                <a:spcPts val="0"/>
              </a:spcAft>
              <a:buSzPts val="1800"/>
              <a:buNone/>
            </a:pPr>
            <a:r>
              <a:t/>
            </a:r>
            <a:endParaRPr/>
          </a:p>
          <a:p>
            <a:pPr indent="0" lvl="0" marL="114300" rtl="0" algn="l">
              <a:lnSpc>
                <a:spcPct val="150000"/>
              </a:lnSpc>
              <a:spcBef>
                <a:spcPts val="0"/>
              </a:spcBef>
              <a:spcAft>
                <a:spcPts val="0"/>
              </a:spcAft>
              <a:buSzPts val="1800"/>
              <a:buNone/>
            </a:pPr>
            <a:r>
              <a:rPr lang="en-US"/>
              <a:t>      Meta-data may vary a lot from a variant caller to another one! </a:t>
            </a:r>
            <a:endParaRPr/>
          </a:p>
          <a:p>
            <a:pPr indent="0" lvl="0" marL="114300" rtl="0" algn="l">
              <a:lnSpc>
                <a:spcPct val="150000"/>
              </a:lnSpc>
              <a:spcBef>
                <a:spcPts val="0"/>
              </a:spcBef>
              <a:spcAft>
                <a:spcPts val="0"/>
              </a:spcAft>
              <a:buSzPts val="1800"/>
              <a:buNone/>
            </a:pPr>
            <a:r>
              <a:t/>
            </a:r>
            <a:endParaRPr/>
          </a:p>
          <a:p>
            <a:pPr indent="0" lvl="0" marL="114300" rtl="0" algn="l">
              <a:lnSpc>
                <a:spcPct val="150000"/>
              </a:lnSpc>
              <a:spcBef>
                <a:spcPts val="0"/>
              </a:spcBef>
              <a:spcAft>
                <a:spcPts val="0"/>
              </a:spcAft>
              <a:buSzPts val="1800"/>
              <a:buNone/>
            </a:pPr>
            <a:r>
              <a:rPr lang="en-US"/>
              <a:t>INFO versus FORMAT : </a:t>
            </a:r>
            <a:endParaRPr/>
          </a:p>
          <a:p>
            <a:pPr indent="-342900" lvl="0" marL="457200" rtl="0" algn="l">
              <a:lnSpc>
                <a:spcPct val="150000"/>
              </a:lnSpc>
              <a:spcBef>
                <a:spcPts val="0"/>
              </a:spcBef>
              <a:spcAft>
                <a:spcPts val="0"/>
              </a:spcAft>
              <a:buSzPts val="1800"/>
              <a:buChar char="●"/>
            </a:pPr>
            <a:r>
              <a:rPr lang="en-US"/>
              <a:t>INFO = annotations on variant as a whole </a:t>
            </a:r>
            <a:endParaRPr/>
          </a:p>
          <a:p>
            <a:pPr indent="-342900" lvl="0" marL="457200" rtl="0" algn="l">
              <a:lnSpc>
                <a:spcPct val="150000"/>
              </a:lnSpc>
              <a:spcBef>
                <a:spcPts val="0"/>
              </a:spcBef>
              <a:spcAft>
                <a:spcPts val="0"/>
              </a:spcAft>
              <a:buSzPts val="1800"/>
              <a:buChar char="●"/>
            </a:pPr>
            <a:r>
              <a:rPr lang="en-US"/>
              <a:t>FORMAT = annotations that apply to each genotype</a:t>
            </a:r>
            <a:endParaRPr/>
          </a:p>
        </p:txBody>
      </p:sp>
      <p:pic>
        <p:nvPicPr>
          <p:cNvPr id="157" name="Google Shape;157;p15"/>
          <p:cNvPicPr preferRelativeResize="0"/>
          <p:nvPr/>
        </p:nvPicPr>
        <p:blipFill rotWithShape="1">
          <a:blip r:embed="rId3">
            <a:alphaModFix/>
          </a:blip>
          <a:srcRect b="0" l="0" r="0" t="0"/>
          <a:stretch/>
        </p:blipFill>
        <p:spPr>
          <a:xfrm>
            <a:off x="453909" y="2470527"/>
            <a:ext cx="374397" cy="32994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324857" y="175309"/>
            <a:ext cx="8520600" cy="462797"/>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VCF representation of genotypes</a:t>
            </a:r>
            <a:endParaRPr/>
          </a:p>
        </p:txBody>
      </p:sp>
      <p:graphicFrame>
        <p:nvGraphicFramePr>
          <p:cNvPr id="163" name="Google Shape;163;p16"/>
          <p:cNvGraphicFramePr/>
          <p:nvPr/>
        </p:nvGraphicFramePr>
        <p:xfrm>
          <a:off x="1010879" y="1190694"/>
          <a:ext cx="3000000" cy="3000000"/>
        </p:xfrm>
        <a:graphic>
          <a:graphicData uri="http://schemas.openxmlformats.org/drawingml/2006/table">
            <a:tbl>
              <a:tblPr bandRow="1" firstRow="1">
                <a:noFill/>
                <a:tableStyleId>{B75E54C3-FA64-49C8-AA86-635731CDFA5B}</a:tableStyleId>
              </a:tblPr>
              <a:tblGrid>
                <a:gridCol w="3576475"/>
                <a:gridCol w="3576475"/>
              </a:tblGrid>
              <a:tr h="569625">
                <a:tc>
                  <a:txBody>
                    <a:bodyPr/>
                    <a:lstStyle/>
                    <a:p>
                      <a:pPr indent="0" lvl="0" marL="0" marR="0" rtl="0" algn="ctr">
                        <a:lnSpc>
                          <a:spcPct val="150000"/>
                        </a:lnSpc>
                        <a:spcBef>
                          <a:spcPts val="0"/>
                        </a:spcBef>
                        <a:spcAft>
                          <a:spcPts val="0"/>
                        </a:spcAft>
                        <a:buClr>
                          <a:srgbClr val="000000"/>
                        </a:buClr>
                        <a:buSzPts val="1400"/>
                        <a:buFont typeface="Arial"/>
                        <a:buNone/>
                      </a:pPr>
                      <a:r>
                        <a:rPr b="1" lang="en-US" sz="1400" u="none" cap="none" strike="noStrike"/>
                        <a:t>Zygosity</a:t>
                      </a:r>
                      <a:endParaRPr b="1" sz="1400" u="none" cap="none" strike="noStrike"/>
                    </a:p>
                  </a:txBody>
                  <a:tcPr marT="45725" marB="45725" marR="91450" marL="91450">
                    <a:solidFill>
                      <a:srgbClr val="92D050"/>
                    </a:solidFill>
                  </a:tcPr>
                </a:tc>
                <a:tc>
                  <a:txBody>
                    <a:bodyPr/>
                    <a:lstStyle/>
                    <a:p>
                      <a:pPr indent="0" lvl="0" marL="0" marR="0" rtl="0" algn="ctr">
                        <a:lnSpc>
                          <a:spcPct val="150000"/>
                        </a:lnSpc>
                        <a:spcBef>
                          <a:spcPts val="0"/>
                        </a:spcBef>
                        <a:spcAft>
                          <a:spcPts val="0"/>
                        </a:spcAft>
                        <a:buClr>
                          <a:srgbClr val="000000"/>
                        </a:buClr>
                        <a:buSzPts val="1400"/>
                        <a:buFont typeface="Arial"/>
                        <a:buNone/>
                      </a:pPr>
                      <a:r>
                        <a:rPr b="1" lang="en-US" sz="1400" u="none" cap="none" strike="noStrike"/>
                        <a:t>VCF presentation</a:t>
                      </a:r>
                      <a:endParaRPr b="1" sz="1400" u="none" cap="none" strike="noStrike"/>
                    </a:p>
                  </a:txBody>
                  <a:tcPr marT="45725" marB="45725" marR="91450" marL="91450">
                    <a:solidFill>
                      <a:srgbClr val="92D050"/>
                    </a:solidFill>
                  </a:tcPr>
                </a:tc>
              </a:tr>
              <a:tr h="549575">
                <a:tc>
                  <a:txBody>
                    <a:bodyPr/>
                    <a:lstStyle/>
                    <a:p>
                      <a:pPr indent="0" lvl="0" marL="0" marR="0" rtl="0" algn="l">
                        <a:lnSpc>
                          <a:spcPct val="150000"/>
                        </a:lnSpc>
                        <a:spcBef>
                          <a:spcPts val="0"/>
                        </a:spcBef>
                        <a:spcAft>
                          <a:spcPts val="0"/>
                        </a:spcAft>
                        <a:buClr>
                          <a:srgbClr val="000000"/>
                        </a:buClr>
                        <a:buSzPts val="1400"/>
                        <a:buFont typeface="Arial"/>
                        <a:buNone/>
                      </a:pPr>
                      <a:r>
                        <a:rPr lang="en-US" sz="1400" u="none" cap="none" strike="noStrike"/>
                        <a:t>Heterozygous</a:t>
                      </a:r>
                      <a:endParaRPr sz="1400" u="none" cap="none" strike="noStrike"/>
                    </a:p>
                  </a:txBody>
                  <a:tcPr marT="45725" marB="45725" marR="91450" marL="91450"/>
                </a:tc>
                <a:tc>
                  <a:txBody>
                    <a:bodyPr/>
                    <a:lstStyle/>
                    <a:p>
                      <a:pPr indent="0" lvl="0" marL="0" marR="0" rtl="0" algn="l">
                        <a:lnSpc>
                          <a:spcPct val="150000"/>
                        </a:lnSpc>
                        <a:spcBef>
                          <a:spcPts val="0"/>
                        </a:spcBef>
                        <a:spcAft>
                          <a:spcPts val="0"/>
                        </a:spcAft>
                        <a:buClr>
                          <a:srgbClr val="000000"/>
                        </a:buClr>
                        <a:buSzPts val="1400"/>
                        <a:buFont typeface="Arial"/>
                        <a:buNone/>
                      </a:pPr>
                      <a:r>
                        <a:rPr lang="en-US" sz="1400" u="none" cap="none" strike="noStrike"/>
                        <a:t>0/1, 1/2, 0/2, ... </a:t>
                      </a:r>
                      <a:endParaRPr sz="1400" u="none" cap="none" strike="noStrike"/>
                    </a:p>
                  </a:txBody>
                  <a:tcPr marT="45725" marB="45725" marR="91450" marL="91450"/>
                </a:tc>
              </a:tr>
              <a:tr h="1495425">
                <a:tc>
                  <a:txBody>
                    <a:bodyPr/>
                    <a:lstStyle/>
                    <a:p>
                      <a:pPr indent="0" lvl="0" marL="0" marR="0" rtl="0" algn="l">
                        <a:lnSpc>
                          <a:spcPct val="150000"/>
                        </a:lnSpc>
                        <a:spcBef>
                          <a:spcPts val="0"/>
                        </a:spcBef>
                        <a:spcAft>
                          <a:spcPts val="0"/>
                        </a:spcAft>
                        <a:buClr>
                          <a:srgbClr val="000000"/>
                        </a:buClr>
                        <a:buSzPts val="1400"/>
                        <a:buFont typeface="Arial"/>
                        <a:buNone/>
                      </a:pPr>
                      <a:r>
                        <a:rPr lang="en-US" sz="1400" u="none" cap="none" strike="noStrike"/>
                        <a:t>Homozygous </a:t>
                      </a:r>
                      <a:endParaRPr sz="1400" u="none" cap="none" strike="noStrike"/>
                    </a:p>
                    <a:p>
                      <a:pPr indent="-285750" lvl="5" marL="285750" marR="0" rtl="0" algn="l">
                        <a:lnSpc>
                          <a:spcPct val="150000"/>
                        </a:lnSpc>
                        <a:spcBef>
                          <a:spcPts val="0"/>
                        </a:spcBef>
                        <a:spcAft>
                          <a:spcPts val="0"/>
                        </a:spcAft>
                        <a:buClr>
                          <a:srgbClr val="000000"/>
                        </a:buClr>
                        <a:buSzPts val="1400"/>
                        <a:buFont typeface="Arial"/>
                        <a:buChar char="•"/>
                      </a:pPr>
                      <a:r>
                        <a:rPr lang="en-US" sz="1400" u="none" cap="none" strike="noStrike"/>
                        <a:t>Reference </a:t>
                      </a:r>
                      <a:endParaRPr sz="1400" u="none" cap="none" strike="noStrike"/>
                    </a:p>
                    <a:p>
                      <a:pPr indent="-285750" lvl="5" marL="285750" marR="0" rtl="0" algn="l">
                        <a:lnSpc>
                          <a:spcPct val="150000"/>
                        </a:lnSpc>
                        <a:spcBef>
                          <a:spcPts val="0"/>
                        </a:spcBef>
                        <a:spcAft>
                          <a:spcPts val="0"/>
                        </a:spcAft>
                        <a:buClr>
                          <a:srgbClr val="000000"/>
                        </a:buClr>
                        <a:buSzPts val="1400"/>
                        <a:buFont typeface="Arial"/>
                        <a:buChar char="•"/>
                      </a:pPr>
                      <a:r>
                        <a:rPr lang="en-US" sz="1400" u="none" cap="none" strike="noStrike"/>
                        <a:t>Alternate</a:t>
                      </a:r>
                      <a:endParaRPr sz="1400" u="none" cap="none" strike="noStrike"/>
                    </a:p>
                  </a:txBody>
                  <a:tcPr marT="45725" marB="45725" marR="91450" marL="91450"/>
                </a:tc>
                <a:tc>
                  <a:txBody>
                    <a:bodyPr/>
                    <a:lstStyle/>
                    <a:p>
                      <a:pPr indent="0" lvl="0" marL="0" marR="0" rtl="0" algn="l">
                        <a:lnSpc>
                          <a:spcPct val="150000"/>
                        </a:lnSpc>
                        <a:spcBef>
                          <a:spcPts val="0"/>
                        </a:spcBef>
                        <a:spcAft>
                          <a:spcPts val="0"/>
                        </a:spcAft>
                        <a:buClr>
                          <a:srgbClr val="000000"/>
                        </a:buClr>
                        <a:buSzPts val="1400"/>
                        <a:buFont typeface="Arial"/>
                        <a:buNone/>
                      </a:pPr>
                      <a:r>
                        <a:t/>
                      </a:r>
                      <a:endParaRPr sz="1400" u="none" cap="none" strike="noStrike"/>
                    </a:p>
                    <a:p>
                      <a:pPr indent="0" lvl="0" marL="0" marR="0" rtl="0" algn="l">
                        <a:lnSpc>
                          <a:spcPct val="150000"/>
                        </a:lnSpc>
                        <a:spcBef>
                          <a:spcPts val="0"/>
                        </a:spcBef>
                        <a:spcAft>
                          <a:spcPts val="0"/>
                        </a:spcAft>
                        <a:buClr>
                          <a:srgbClr val="000000"/>
                        </a:buClr>
                        <a:buSzPts val="1400"/>
                        <a:buFont typeface="Arial"/>
                        <a:buNone/>
                      </a:pPr>
                      <a:r>
                        <a:rPr lang="en-US" sz="1400" u="none" cap="none" strike="noStrike"/>
                        <a:t>0/0</a:t>
                      </a:r>
                      <a:endParaRPr sz="1400" u="none" cap="none" strike="noStrike"/>
                    </a:p>
                    <a:p>
                      <a:pPr indent="0" lvl="0" marL="0" marR="0" rtl="0" algn="l">
                        <a:lnSpc>
                          <a:spcPct val="150000"/>
                        </a:lnSpc>
                        <a:spcBef>
                          <a:spcPts val="0"/>
                        </a:spcBef>
                        <a:spcAft>
                          <a:spcPts val="0"/>
                        </a:spcAft>
                        <a:buClr>
                          <a:srgbClr val="000000"/>
                        </a:buClr>
                        <a:buSzPts val="1400"/>
                        <a:buFont typeface="Arial"/>
                        <a:buNone/>
                      </a:pPr>
                      <a:r>
                        <a:rPr lang="en-US" sz="1400" u="none" cap="none" strike="noStrike"/>
                        <a:t>1/1, 2/2, 3/3, …</a:t>
                      </a:r>
                      <a:endParaRPr sz="1400" u="none" cap="none" strike="noStrike"/>
                    </a:p>
                  </a:txBody>
                  <a:tcPr marT="45725" marB="45725" marR="91450" marL="91450"/>
                </a:tc>
              </a:tr>
              <a:tr h="549575">
                <a:tc>
                  <a:txBody>
                    <a:bodyPr/>
                    <a:lstStyle/>
                    <a:p>
                      <a:pPr indent="0" lvl="0" marL="0" marR="0" rtl="0" algn="l">
                        <a:lnSpc>
                          <a:spcPct val="150000"/>
                        </a:lnSpc>
                        <a:spcBef>
                          <a:spcPts val="0"/>
                        </a:spcBef>
                        <a:spcAft>
                          <a:spcPts val="0"/>
                        </a:spcAft>
                        <a:buClr>
                          <a:srgbClr val="000000"/>
                        </a:buClr>
                        <a:buSzPts val="1400"/>
                        <a:buFont typeface="Arial"/>
                        <a:buNone/>
                      </a:pPr>
                      <a:r>
                        <a:rPr lang="en-US" sz="1400" u="none" cap="none" strike="noStrike"/>
                        <a:t>Missing</a:t>
                      </a:r>
                      <a:endParaRPr sz="1400" u="none" cap="none" strike="noStrike"/>
                    </a:p>
                  </a:txBody>
                  <a:tcPr marT="45725" marB="45725" marR="91450" marL="91450"/>
                </a:tc>
                <a:tc>
                  <a:txBody>
                    <a:bodyPr/>
                    <a:lstStyle/>
                    <a:p>
                      <a:pPr indent="0" lvl="0" marL="0" marR="0" rtl="0" algn="l">
                        <a:lnSpc>
                          <a:spcPct val="150000"/>
                        </a:lnSpc>
                        <a:spcBef>
                          <a:spcPts val="0"/>
                        </a:spcBef>
                        <a:spcAft>
                          <a:spcPts val="0"/>
                        </a:spcAft>
                        <a:buClr>
                          <a:srgbClr val="000000"/>
                        </a:buClr>
                        <a:buSzPts val="1400"/>
                        <a:buFont typeface="Arial"/>
                        <a:buNone/>
                      </a:pPr>
                      <a:r>
                        <a:rPr lang="en-US" sz="1400" u="none" cap="none" strike="noStrike"/>
                        <a:t>./0, ./1, ./., …</a:t>
                      </a:r>
                      <a:endParaRPr sz="1400" u="none" cap="none" strike="noStrike"/>
                    </a:p>
                  </a:txBody>
                  <a:tcPr marT="45725" marB="45725" marR="91450" marL="91450"/>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311699" y="155574"/>
            <a:ext cx="8520600" cy="495689"/>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VCF specification versions</a:t>
            </a:r>
            <a:endParaRPr/>
          </a:p>
        </p:txBody>
      </p:sp>
      <p:pic>
        <p:nvPicPr>
          <p:cNvPr id="169" name="Google Shape;169;p17"/>
          <p:cNvPicPr preferRelativeResize="0"/>
          <p:nvPr/>
        </p:nvPicPr>
        <p:blipFill rotWithShape="1">
          <a:blip r:embed="rId3">
            <a:alphaModFix/>
          </a:blip>
          <a:srcRect b="0" l="0" r="0" t="0"/>
          <a:stretch/>
        </p:blipFill>
        <p:spPr>
          <a:xfrm>
            <a:off x="166687" y="899666"/>
            <a:ext cx="8810625" cy="384337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311700" y="140400"/>
            <a:ext cx="8520600" cy="4338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Copy number variations (CNV)</a:t>
            </a:r>
            <a:endParaRPr/>
          </a:p>
        </p:txBody>
      </p:sp>
      <p:pic>
        <p:nvPicPr>
          <p:cNvPr id="175" name="Google Shape;175;p18"/>
          <p:cNvPicPr preferRelativeResize="0"/>
          <p:nvPr/>
        </p:nvPicPr>
        <p:blipFill rotWithShape="1">
          <a:blip r:embed="rId3">
            <a:alphaModFix/>
          </a:blip>
          <a:srcRect b="0" l="0" r="0" t="0"/>
          <a:stretch/>
        </p:blipFill>
        <p:spPr>
          <a:xfrm>
            <a:off x="152400" y="679550"/>
            <a:ext cx="4797901" cy="4311549"/>
          </a:xfrm>
          <a:prstGeom prst="rect">
            <a:avLst/>
          </a:prstGeom>
          <a:noFill/>
          <a:ln>
            <a:noFill/>
          </a:ln>
        </p:spPr>
      </p:pic>
      <p:sp>
        <p:nvSpPr>
          <p:cNvPr id="176" name="Google Shape;176;p18"/>
          <p:cNvSpPr txBox="1"/>
          <p:nvPr/>
        </p:nvSpPr>
        <p:spPr>
          <a:xfrm>
            <a:off x="2788750" y="4667100"/>
            <a:ext cx="6303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https://learngenomics.dev/docs/genomic-variation/copy-number-variation/</a:t>
            </a:r>
            <a:endParaRPr b="0" i="1" sz="1400" u="none" cap="none" strike="noStrike">
              <a:solidFill>
                <a:srgbClr val="000000"/>
              </a:solidFill>
              <a:latin typeface="Arial"/>
              <a:ea typeface="Arial"/>
              <a:cs typeface="Arial"/>
              <a:sym typeface="Arial"/>
            </a:endParaRPr>
          </a:p>
        </p:txBody>
      </p:sp>
      <p:pic>
        <p:nvPicPr>
          <p:cNvPr id="177" name="Google Shape;177;p18"/>
          <p:cNvPicPr preferRelativeResize="0"/>
          <p:nvPr/>
        </p:nvPicPr>
        <p:blipFill rotWithShape="1">
          <a:blip r:embed="rId4">
            <a:alphaModFix/>
          </a:blip>
          <a:srcRect b="0" l="0" r="0" t="0"/>
          <a:stretch/>
        </p:blipFill>
        <p:spPr>
          <a:xfrm>
            <a:off x="4950300" y="949025"/>
            <a:ext cx="3888899" cy="2987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2"/>
          <p:cNvSpPr txBox="1"/>
          <p:nvPr>
            <p:ph type="title"/>
          </p:nvPr>
        </p:nvSpPr>
        <p:spPr>
          <a:xfrm>
            <a:off x="311700" y="107047"/>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Human genomic variation</a:t>
            </a:r>
            <a:endParaRPr/>
          </a:p>
        </p:txBody>
      </p:sp>
      <p:sp>
        <p:nvSpPr>
          <p:cNvPr id="64" name="Google Shape;64;p2"/>
          <p:cNvSpPr txBox="1"/>
          <p:nvPr>
            <p:ph idx="1" type="body"/>
          </p:nvPr>
        </p:nvSpPr>
        <p:spPr>
          <a:xfrm>
            <a:off x="449846" y="1803985"/>
            <a:ext cx="8520600" cy="1630196"/>
          </a:xfrm>
          <a:prstGeom prst="rect">
            <a:avLst/>
          </a:prstGeom>
          <a:noFill/>
          <a:ln>
            <a:noFill/>
          </a:ln>
        </p:spPr>
        <p:txBody>
          <a:bodyPr anchorCtr="0" anchor="t" bIns="91425" lIns="91425" spcFirstLastPara="1" rIns="91425" wrap="square" tIns="91425">
            <a:normAutofit/>
          </a:bodyPr>
          <a:lstStyle/>
          <a:p>
            <a:pPr indent="0" lvl="0" marL="114300" rtl="0" algn="ctr">
              <a:lnSpc>
                <a:spcPct val="150000"/>
              </a:lnSpc>
              <a:spcBef>
                <a:spcPts val="0"/>
              </a:spcBef>
              <a:spcAft>
                <a:spcPts val="0"/>
              </a:spcAft>
              <a:buSzPts val="1800"/>
              <a:buNone/>
            </a:pPr>
            <a:r>
              <a:rPr lang="en-US"/>
              <a:t>3 billions sites in the human genome</a:t>
            </a:r>
            <a:endParaRPr/>
          </a:p>
          <a:p>
            <a:pPr indent="0" lvl="0" marL="114300" rtl="0" algn="ctr">
              <a:lnSpc>
                <a:spcPct val="150000"/>
              </a:lnSpc>
              <a:spcBef>
                <a:spcPts val="0"/>
              </a:spcBef>
              <a:spcAft>
                <a:spcPts val="0"/>
              </a:spcAft>
              <a:buSzPts val="1800"/>
              <a:buNone/>
            </a:pPr>
            <a:r>
              <a:rPr lang="en-US"/>
              <a:t>Human shares 99.5% DNA with any other human</a:t>
            </a:r>
            <a:endParaRPr/>
          </a:p>
          <a:p>
            <a:pPr indent="0" lvl="0" marL="114300" rtl="0" algn="ctr">
              <a:lnSpc>
                <a:spcPct val="150000"/>
              </a:lnSpc>
              <a:spcBef>
                <a:spcPts val="0"/>
              </a:spcBef>
              <a:spcAft>
                <a:spcPts val="0"/>
              </a:spcAft>
              <a:buSzPts val="1800"/>
              <a:buNone/>
            </a:pPr>
            <a:r>
              <a:rPr lang="en-US"/>
              <a:t>Variant sites are commonly shared among human and most of these are biallelic</a:t>
            </a:r>
            <a:endParaRPr/>
          </a:p>
        </p:txBody>
      </p:sp>
      <p:pic>
        <p:nvPicPr>
          <p:cNvPr id="65" name="Google Shape;65;p2"/>
          <p:cNvPicPr preferRelativeResize="0"/>
          <p:nvPr/>
        </p:nvPicPr>
        <p:blipFill rotWithShape="1">
          <a:blip r:embed="rId3">
            <a:alphaModFix/>
          </a:blip>
          <a:srcRect b="0" l="0" r="0" t="0"/>
          <a:stretch/>
        </p:blipFill>
        <p:spPr>
          <a:xfrm>
            <a:off x="1053962" y="3518535"/>
            <a:ext cx="7036076" cy="1218667"/>
          </a:xfrm>
          <a:prstGeom prst="rect">
            <a:avLst/>
          </a:prstGeom>
          <a:noFill/>
          <a:ln>
            <a:noFill/>
          </a:ln>
        </p:spPr>
      </p:pic>
      <p:pic>
        <p:nvPicPr>
          <p:cNvPr id="66" name="Google Shape;66;p2"/>
          <p:cNvPicPr preferRelativeResize="0"/>
          <p:nvPr/>
        </p:nvPicPr>
        <p:blipFill rotWithShape="1">
          <a:blip r:embed="rId4">
            <a:alphaModFix/>
          </a:blip>
          <a:srcRect b="0" l="0" r="0" t="0"/>
          <a:stretch/>
        </p:blipFill>
        <p:spPr>
          <a:xfrm>
            <a:off x="633412" y="862356"/>
            <a:ext cx="7877175" cy="89945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311700" y="46875"/>
            <a:ext cx="8520600" cy="4920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Structural variants</a:t>
            </a:r>
            <a:endParaRPr/>
          </a:p>
        </p:txBody>
      </p:sp>
      <p:pic>
        <p:nvPicPr>
          <p:cNvPr id="183" name="Google Shape;183;p19"/>
          <p:cNvPicPr preferRelativeResize="0"/>
          <p:nvPr/>
        </p:nvPicPr>
        <p:blipFill rotWithShape="1">
          <a:blip r:embed="rId3">
            <a:alphaModFix/>
          </a:blip>
          <a:srcRect b="0" l="0" r="0" t="0"/>
          <a:stretch/>
        </p:blipFill>
        <p:spPr>
          <a:xfrm>
            <a:off x="311700" y="538975"/>
            <a:ext cx="8520600" cy="4463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370906" y="162153"/>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t>Workflows for all major variant classes</a:t>
            </a:r>
            <a:endParaRPr b="1"/>
          </a:p>
        </p:txBody>
      </p:sp>
      <p:pic>
        <p:nvPicPr>
          <p:cNvPr id="189" name="Google Shape;189;p20"/>
          <p:cNvPicPr preferRelativeResize="0"/>
          <p:nvPr/>
        </p:nvPicPr>
        <p:blipFill rotWithShape="1">
          <a:blip r:embed="rId3">
            <a:alphaModFix/>
          </a:blip>
          <a:srcRect b="0" l="0" r="0" t="0"/>
          <a:stretch/>
        </p:blipFill>
        <p:spPr>
          <a:xfrm>
            <a:off x="325970" y="1026233"/>
            <a:ext cx="8683584" cy="3396246"/>
          </a:xfrm>
          <a:prstGeom prst="rect">
            <a:avLst/>
          </a:prstGeom>
          <a:noFill/>
          <a:ln>
            <a:noFill/>
          </a:ln>
        </p:spPr>
      </p:pic>
      <p:sp>
        <p:nvSpPr>
          <p:cNvPr id="190" name="Google Shape;190;p20"/>
          <p:cNvSpPr/>
          <p:nvPr/>
        </p:nvSpPr>
        <p:spPr>
          <a:xfrm>
            <a:off x="5221337" y="4757305"/>
            <a:ext cx="378821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https://software.broadinstitute.org/gatk/best-practices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311700" y="187250"/>
            <a:ext cx="8520600" cy="5040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US"/>
              <a:t>Workflow from variant calling to integrated report</a:t>
            </a:r>
            <a:endParaRPr b="1"/>
          </a:p>
        </p:txBody>
      </p:sp>
      <p:pic>
        <p:nvPicPr>
          <p:cNvPr id="196" name="Google Shape;196;p21"/>
          <p:cNvPicPr preferRelativeResize="0"/>
          <p:nvPr/>
        </p:nvPicPr>
        <p:blipFill rotWithShape="1">
          <a:blip r:embed="rId3">
            <a:alphaModFix/>
          </a:blip>
          <a:srcRect b="0" l="0" r="0" t="0"/>
          <a:stretch/>
        </p:blipFill>
        <p:spPr>
          <a:xfrm>
            <a:off x="152400" y="773275"/>
            <a:ext cx="8839201" cy="4112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311700" y="0"/>
            <a:ext cx="8520600" cy="7380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b="1" lang="en-US" sz="2000"/>
              <a:t>Standard procedure for the review, reporting, and clinical translation of germline variants</a:t>
            </a:r>
            <a:endParaRPr b="1" sz="2000"/>
          </a:p>
        </p:txBody>
      </p:sp>
      <p:pic>
        <p:nvPicPr>
          <p:cNvPr id="202" name="Google Shape;202;p22"/>
          <p:cNvPicPr preferRelativeResize="0"/>
          <p:nvPr/>
        </p:nvPicPr>
        <p:blipFill rotWithShape="1">
          <a:blip r:embed="rId3">
            <a:alphaModFix/>
          </a:blip>
          <a:srcRect b="0" l="0" r="0" t="0"/>
          <a:stretch/>
        </p:blipFill>
        <p:spPr>
          <a:xfrm>
            <a:off x="798000" y="738000"/>
            <a:ext cx="7626100" cy="43283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3"/>
          <p:cNvSpPr txBox="1"/>
          <p:nvPr>
            <p:ph type="title"/>
          </p:nvPr>
        </p:nvSpPr>
        <p:spPr>
          <a:xfrm>
            <a:off x="0" y="421600"/>
            <a:ext cx="3973364" cy="1005918"/>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b="1" lang="en-US" sz="2500"/>
              <a:t>Normal - Tumor paired variants calling</a:t>
            </a:r>
            <a:endParaRPr b="1" sz="2500"/>
          </a:p>
        </p:txBody>
      </p:sp>
      <p:pic>
        <p:nvPicPr>
          <p:cNvPr id="208" name="Google Shape;208;p23"/>
          <p:cNvPicPr preferRelativeResize="0"/>
          <p:nvPr/>
        </p:nvPicPr>
        <p:blipFill rotWithShape="1">
          <a:blip r:embed="rId3">
            <a:alphaModFix/>
          </a:blip>
          <a:srcRect b="0" l="0" r="0" t="0"/>
          <a:stretch/>
        </p:blipFill>
        <p:spPr>
          <a:xfrm>
            <a:off x="3550075" y="0"/>
            <a:ext cx="5284100" cy="51434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4"/>
          <p:cNvSpPr txBox="1"/>
          <p:nvPr>
            <p:ph type="title"/>
          </p:nvPr>
        </p:nvSpPr>
        <p:spPr>
          <a:xfrm>
            <a:off x="311699" y="0"/>
            <a:ext cx="8520600" cy="357543"/>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Workflow continues</a:t>
            </a:r>
            <a:endParaRPr/>
          </a:p>
        </p:txBody>
      </p:sp>
      <p:pic>
        <p:nvPicPr>
          <p:cNvPr id="214" name="Google Shape;214;p24"/>
          <p:cNvPicPr preferRelativeResize="0"/>
          <p:nvPr/>
        </p:nvPicPr>
        <p:blipFill rotWithShape="1">
          <a:blip r:embed="rId3">
            <a:alphaModFix/>
          </a:blip>
          <a:srcRect b="0" l="0" r="0" t="0"/>
          <a:stretch/>
        </p:blipFill>
        <p:spPr>
          <a:xfrm>
            <a:off x="724832" y="458411"/>
            <a:ext cx="7694329" cy="4236388"/>
          </a:xfrm>
          <a:prstGeom prst="rect">
            <a:avLst/>
          </a:prstGeom>
          <a:noFill/>
          <a:ln>
            <a:noFill/>
          </a:ln>
        </p:spPr>
      </p:pic>
      <p:pic>
        <p:nvPicPr>
          <p:cNvPr id="215" name="Google Shape;215;p24"/>
          <p:cNvPicPr preferRelativeResize="0"/>
          <p:nvPr/>
        </p:nvPicPr>
        <p:blipFill rotWithShape="1">
          <a:blip r:embed="rId4">
            <a:alphaModFix/>
          </a:blip>
          <a:srcRect b="0" l="0" r="0" t="0"/>
          <a:stretch/>
        </p:blipFill>
        <p:spPr>
          <a:xfrm>
            <a:off x="1385883" y="4694799"/>
            <a:ext cx="6372225" cy="257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p:nvPr/>
        </p:nvSpPr>
        <p:spPr>
          <a:xfrm>
            <a:off x="6076415" y="4654523"/>
            <a:ext cx="275588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http://software.broadinstitute.org/gatk/</a:t>
            </a:r>
            <a:endParaRPr b="0" i="0" sz="1400" u="none" cap="none" strike="noStrike">
              <a:solidFill>
                <a:srgbClr val="000000"/>
              </a:solidFill>
              <a:latin typeface="Arial"/>
              <a:ea typeface="Arial"/>
              <a:cs typeface="Arial"/>
              <a:sym typeface="Arial"/>
            </a:endParaRPr>
          </a:p>
        </p:txBody>
      </p:sp>
      <p:sp>
        <p:nvSpPr>
          <p:cNvPr id="221" name="Google Shape;221;p25"/>
          <p:cNvSpPr/>
          <p:nvPr/>
        </p:nvSpPr>
        <p:spPr>
          <a:xfrm>
            <a:off x="0" y="1846948"/>
            <a:ext cx="9144000" cy="923330"/>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5400"/>
              <a:buFont typeface="Arial"/>
              <a:buNone/>
            </a:pPr>
            <a:r>
              <a:rPr b="1" i="0" lang="en-US" sz="5400" u="none" cap="none" strike="noStrike">
                <a:solidFill>
                  <a:srgbClr val="FFFFFF"/>
                </a:solidFill>
                <a:latin typeface="Arial"/>
                <a:ea typeface="Arial"/>
                <a:cs typeface="Arial"/>
                <a:sym typeface="Arial"/>
              </a:rPr>
              <a:t>GERMLINE SNPs &amp; INDELs</a:t>
            </a:r>
            <a:endParaRPr b="0" i="0" sz="5400" u="none" cap="none" strike="noStrike">
              <a:solidFill>
                <a:srgbClr val="004B53"/>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311699" y="188467"/>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Main steps for Germline Cohort Data</a:t>
            </a:r>
            <a:br>
              <a:rPr b="1" lang="en-US"/>
            </a:br>
            <a:endParaRPr/>
          </a:p>
        </p:txBody>
      </p:sp>
      <p:pic>
        <p:nvPicPr>
          <p:cNvPr id="227" name="Google Shape;227;p26"/>
          <p:cNvPicPr preferRelativeResize="0"/>
          <p:nvPr/>
        </p:nvPicPr>
        <p:blipFill rotWithShape="1">
          <a:blip r:embed="rId3">
            <a:alphaModFix/>
          </a:blip>
          <a:srcRect b="0" l="0" r="0" t="0"/>
          <a:stretch/>
        </p:blipFill>
        <p:spPr>
          <a:xfrm>
            <a:off x="1170958" y="828178"/>
            <a:ext cx="6552103" cy="40175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7"/>
          <p:cNvSpPr txBox="1"/>
          <p:nvPr>
            <p:ph type="title"/>
          </p:nvPr>
        </p:nvSpPr>
        <p:spPr>
          <a:xfrm>
            <a:off x="311700" y="162153"/>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Main steps for Germline Single-Sample Data</a:t>
            </a:r>
            <a:br>
              <a:rPr lang="en-US"/>
            </a:br>
            <a:br>
              <a:rPr lang="en-US"/>
            </a:br>
            <a:endParaRPr/>
          </a:p>
        </p:txBody>
      </p:sp>
      <p:pic>
        <p:nvPicPr>
          <p:cNvPr descr="Pipeline describling the main steps for germline single-sample data. This is a visual representation of the steps already described in this article." id="233" name="Google Shape;233;p27"/>
          <p:cNvPicPr preferRelativeResize="0"/>
          <p:nvPr/>
        </p:nvPicPr>
        <p:blipFill rotWithShape="1">
          <a:blip r:embed="rId3">
            <a:alphaModFix/>
          </a:blip>
          <a:srcRect b="0" l="0" r="0" t="0"/>
          <a:stretch/>
        </p:blipFill>
        <p:spPr>
          <a:xfrm>
            <a:off x="311700" y="953871"/>
            <a:ext cx="8471721" cy="391415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8"/>
          <p:cNvSpPr txBox="1"/>
          <p:nvPr>
            <p:ph type="title"/>
          </p:nvPr>
        </p:nvSpPr>
        <p:spPr>
          <a:xfrm>
            <a:off x="410798" y="2780364"/>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Basic operation and algorithm</a:t>
            </a:r>
            <a:endParaRPr/>
          </a:p>
        </p:txBody>
      </p:sp>
      <p:sp>
        <p:nvSpPr>
          <p:cNvPr id="239" name="Google Shape;239;p28"/>
          <p:cNvSpPr/>
          <p:nvPr/>
        </p:nvSpPr>
        <p:spPr>
          <a:xfrm>
            <a:off x="410798" y="1287782"/>
            <a:ext cx="8167458" cy="646331"/>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BFBFB"/>
                </a:solidFill>
                <a:latin typeface="Arial"/>
                <a:ea typeface="Arial"/>
                <a:cs typeface="Arial"/>
                <a:sym typeface="Arial"/>
              </a:rPr>
              <a:t>Variant calling with HaplotypeCaller</a:t>
            </a:r>
            <a:endParaRPr b="1" i="0" sz="3600" u="none" cap="none" strike="noStrike">
              <a:solidFill>
                <a:srgbClr val="FBFBFB"/>
              </a:solidFill>
              <a:latin typeface="Arial"/>
              <a:ea typeface="Arial"/>
              <a:cs typeface="Arial"/>
              <a:sym typeface="Arial"/>
            </a:endParaRPr>
          </a:p>
        </p:txBody>
      </p:sp>
      <p:sp>
        <p:nvSpPr>
          <p:cNvPr id="240" name="Google Shape;240;p28"/>
          <p:cNvSpPr/>
          <p:nvPr/>
        </p:nvSpPr>
        <p:spPr>
          <a:xfrm>
            <a:off x="2905790" y="4536113"/>
            <a:ext cx="31774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http://software.broadinstitute.org/gatk/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3"/>
          <p:cNvSpPr txBox="1"/>
          <p:nvPr>
            <p:ph type="title"/>
          </p:nvPr>
        </p:nvSpPr>
        <p:spPr>
          <a:xfrm>
            <a:off x="244700" y="11786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Human genome reference build </a:t>
            </a:r>
            <a:r>
              <a:rPr b="1" lang="en-US"/>
              <a:t>GRCh38</a:t>
            </a:r>
            <a:endParaRPr b="1"/>
          </a:p>
        </p:txBody>
      </p:sp>
      <p:sp>
        <p:nvSpPr>
          <p:cNvPr id="72" name="Google Shape;72;p3"/>
          <p:cNvSpPr/>
          <p:nvPr/>
        </p:nvSpPr>
        <p:spPr>
          <a:xfrm>
            <a:off x="4838426" y="4770467"/>
            <a:ext cx="45720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1" lang="en-US" sz="1100" u="none" cap="none" strike="noStrike">
                <a:solidFill>
                  <a:srgbClr val="000000"/>
                </a:solidFill>
                <a:latin typeface="Arial"/>
                <a:ea typeface="Arial"/>
                <a:cs typeface="Arial"/>
                <a:sym typeface="Arial"/>
              </a:rPr>
              <a:t>http://www.ncbi.nlm.nih.gov/projects/genome/assembly/grc/human/</a:t>
            </a:r>
            <a:endParaRPr b="0" i="0" sz="1400" u="none" cap="none" strike="noStrike">
              <a:solidFill>
                <a:srgbClr val="000000"/>
              </a:solidFill>
              <a:latin typeface="Arial"/>
              <a:ea typeface="Arial"/>
              <a:cs typeface="Arial"/>
              <a:sym typeface="Arial"/>
            </a:endParaRPr>
          </a:p>
        </p:txBody>
      </p:sp>
      <p:pic>
        <p:nvPicPr>
          <p:cNvPr id="73" name="Google Shape;73;p3"/>
          <p:cNvPicPr preferRelativeResize="0"/>
          <p:nvPr/>
        </p:nvPicPr>
        <p:blipFill rotWithShape="1">
          <a:blip r:embed="rId3">
            <a:alphaModFix/>
          </a:blip>
          <a:srcRect b="0" l="0" r="0" t="0"/>
          <a:stretch/>
        </p:blipFill>
        <p:spPr>
          <a:xfrm>
            <a:off x="252538" y="746134"/>
            <a:ext cx="8512762" cy="38199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9"/>
          <p:cNvSpPr txBox="1"/>
          <p:nvPr>
            <p:ph type="title"/>
          </p:nvPr>
        </p:nvSpPr>
        <p:spPr>
          <a:xfrm>
            <a:off x="311700" y="140600"/>
            <a:ext cx="8520600" cy="5742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US"/>
              <a:t>GATK HaplotypeCaller calls germline short variants</a:t>
            </a:r>
            <a:endParaRPr b="1"/>
          </a:p>
        </p:txBody>
      </p:sp>
      <p:pic>
        <p:nvPicPr>
          <p:cNvPr id="246" name="Google Shape;246;p29"/>
          <p:cNvPicPr preferRelativeResize="0"/>
          <p:nvPr/>
        </p:nvPicPr>
        <p:blipFill rotWithShape="1">
          <a:blip r:embed="rId3">
            <a:alphaModFix/>
          </a:blip>
          <a:srcRect b="0" l="0" r="0" t="0"/>
          <a:stretch/>
        </p:blipFill>
        <p:spPr>
          <a:xfrm>
            <a:off x="1089625" y="714800"/>
            <a:ext cx="6698601" cy="4294550"/>
          </a:xfrm>
          <a:prstGeom prst="rect">
            <a:avLst/>
          </a:prstGeom>
          <a:noFill/>
          <a:ln>
            <a:noFill/>
          </a:ln>
        </p:spPr>
      </p:pic>
      <p:pic>
        <p:nvPicPr>
          <p:cNvPr id="247" name="Google Shape;247;p29"/>
          <p:cNvPicPr preferRelativeResize="0"/>
          <p:nvPr/>
        </p:nvPicPr>
        <p:blipFill rotWithShape="1">
          <a:blip r:embed="rId4">
            <a:alphaModFix/>
          </a:blip>
          <a:srcRect b="0" l="0" r="0" t="0"/>
          <a:stretch/>
        </p:blipFill>
        <p:spPr>
          <a:xfrm>
            <a:off x="0" y="1348207"/>
            <a:ext cx="1197272" cy="855564"/>
          </a:xfrm>
          <a:prstGeom prst="rect">
            <a:avLst/>
          </a:prstGeom>
          <a:noFill/>
          <a:ln>
            <a:noFill/>
          </a:ln>
        </p:spPr>
      </p:pic>
      <p:pic>
        <p:nvPicPr>
          <p:cNvPr id="248" name="Google Shape;248;p29"/>
          <p:cNvPicPr preferRelativeResize="0"/>
          <p:nvPr/>
        </p:nvPicPr>
        <p:blipFill rotWithShape="1">
          <a:blip r:embed="rId5">
            <a:alphaModFix/>
          </a:blip>
          <a:srcRect b="0" l="0" r="0" t="0"/>
          <a:stretch/>
        </p:blipFill>
        <p:spPr>
          <a:xfrm>
            <a:off x="7733854" y="3631903"/>
            <a:ext cx="1410146" cy="94009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0"/>
          <p:cNvSpPr txBox="1"/>
          <p:nvPr>
            <p:ph type="title"/>
          </p:nvPr>
        </p:nvSpPr>
        <p:spPr>
          <a:xfrm>
            <a:off x="311700" y="175750"/>
            <a:ext cx="8520600" cy="5391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t>1. Define Active Regions</a:t>
            </a:r>
            <a:endParaRPr b="1"/>
          </a:p>
        </p:txBody>
      </p:sp>
      <p:pic>
        <p:nvPicPr>
          <p:cNvPr id="254" name="Google Shape;254;p30"/>
          <p:cNvPicPr preferRelativeResize="0"/>
          <p:nvPr/>
        </p:nvPicPr>
        <p:blipFill rotWithShape="1">
          <a:blip r:embed="rId3">
            <a:alphaModFix/>
          </a:blip>
          <a:srcRect b="0" l="0" r="0" t="0"/>
          <a:stretch/>
        </p:blipFill>
        <p:spPr>
          <a:xfrm>
            <a:off x="57150" y="714850"/>
            <a:ext cx="9029700" cy="39624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title"/>
          </p:nvPr>
        </p:nvSpPr>
        <p:spPr>
          <a:xfrm>
            <a:off x="311700" y="140600"/>
            <a:ext cx="8916300" cy="6093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t>2. Assemble plausible haplotypes</a:t>
            </a:r>
            <a:endParaRPr b="1"/>
          </a:p>
        </p:txBody>
      </p:sp>
      <p:pic>
        <p:nvPicPr>
          <p:cNvPr id="260" name="Google Shape;260;p31"/>
          <p:cNvPicPr preferRelativeResize="0"/>
          <p:nvPr/>
        </p:nvPicPr>
        <p:blipFill rotWithShape="1">
          <a:blip r:embed="rId3">
            <a:alphaModFix/>
          </a:blip>
          <a:srcRect b="0" l="0" r="0" t="0"/>
          <a:stretch/>
        </p:blipFill>
        <p:spPr>
          <a:xfrm>
            <a:off x="447389" y="861773"/>
            <a:ext cx="8234615" cy="390757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2"/>
          <p:cNvSpPr txBox="1"/>
          <p:nvPr>
            <p:ph type="title"/>
          </p:nvPr>
        </p:nvSpPr>
        <p:spPr>
          <a:xfrm>
            <a:off x="151920" y="7005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Example HaplotypeCaller assembly graph</a:t>
            </a:r>
            <a:endParaRPr/>
          </a:p>
        </p:txBody>
      </p:sp>
      <p:pic>
        <p:nvPicPr>
          <p:cNvPr id="266" name="Google Shape;266;p32"/>
          <p:cNvPicPr preferRelativeResize="0"/>
          <p:nvPr/>
        </p:nvPicPr>
        <p:blipFill rotWithShape="1">
          <a:blip r:embed="rId3">
            <a:alphaModFix/>
          </a:blip>
          <a:srcRect b="0" l="0" r="0" t="0"/>
          <a:stretch/>
        </p:blipFill>
        <p:spPr>
          <a:xfrm>
            <a:off x="151920" y="965098"/>
            <a:ext cx="8629650" cy="3933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3"/>
          <p:cNvSpPr txBox="1"/>
          <p:nvPr>
            <p:ph type="title"/>
          </p:nvPr>
        </p:nvSpPr>
        <p:spPr>
          <a:xfrm>
            <a:off x="232759" y="188467"/>
            <a:ext cx="7937635"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sz="2400"/>
              <a:t>Graph assembly recovers indels and removes artifacts</a:t>
            </a:r>
            <a:endParaRPr/>
          </a:p>
        </p:txBody>
      </p:sp>
      <p:pic>
        <p:nvPicPr>
          <p:cNvPr id="272" name="Google Shape;272;p33"/>
          <p:cNvPicPr preferRelativeResize="0"/>
          <p:nvPr/>
        </p:nvPicPr>
        <p:blipFill rotWithShape="1">
          <a:blip r:embed="rId3">
            <a:alphaModFix/>
          </a:blip>
          <a:srcRect b="0" l="0" r="0" t="0"/>
          <a:stretch/>
        </p:blipFill>
        <p:spPr>
          <a:xfrm>
            <a:off x="1162325" y="761176"/>
            <a:ext cx="6642425" cy="42193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4"/>
          <p:cNvSpPr txBox="1"/>
          <p:nvPr>
            <p:ph type="title"/>
          </p:nvPr>
        </p:nvSpPr>
        <p:spPr>
          <a:xfrm>
            <a:off x="311699" y="188467"/>
            <a:ext cx="8520600" cy="502267"/>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Resolves complexity caused by mapper limitations </a:t>
            </a:r>
            <a:endParaRPr/>
          </a:p>
        </p:txBody>
      </p:sp>
      <p:pic>
        <p:nvPicPr>
          <p:cNvPr id="278" name="Google Shape;278;p34"/>
          <p:cNvPicPr preferRelativeResize="0"/>
          <p:nvPr/>
        </p:nvPicPr>
        <p:blipFill rotWithShape="1">
          <a:blip r:embed="rId3">
            <a:alphaModFix/>
          </a:blip>
          <a:srcRect b="0" l="0" r="0" t="0"/>
          <a:stretch/>
        </p:blipFill>
        <p:spPr>
          <a:xfrm>
            <a:off x="839740" y="1013076"/>
            <a:ext cx="7464517" cy="383525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311700" y="78942"/>
            <a:ext cx="8520600" cy="506538"/>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Functional implications of variant phasing</a:t>
            </a:r>
            <a:endParaRPr/>
          </a:p>
        </p:txBody>
      </p:sp>
      <p:pic>
        <p:nvPicPr>
          <p:cNvPr id="284" name="Google Shape;284;p35"/>
          <p:cNvPicPr preferRelativeResize="0"/>
          <p:nvPr/>
        </p:nvPicPr>
        <p:blipFill rotWithShape="1">
          <a:blip r:embed="rId3">
            <a:alphaModFix/>
          </a:blip>
          <a:srcRect b="0" l="0" r="0" t="0"/>
          <a:stretch/>
        </p:blipFill>
        <p:spPr>
          <a:xfrm>
            <a:off x="565332" y="774323"/>
            <a:ext cx="7923987" cy="3843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6"/>
          <p:cNvSpPr txBox="1"/>
          <p:nvPr>
            <p:ph type="title"/>
          </p:nvPr>
        </p:nvSpPr>
        <p:spPr>
          <a:xfrm>
            <a:off x="311700" y="117175"/>
            <a:ext cx="8520600" cy="5625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t>3. Score haplotypes using PairHMM</a:t>
            </a:r>
            <a:endParaRPr b="1"/>
          </a:p>
        </p:txBody>
      </p:sp>
      <p:pic>
        <p:nvPicPr>
          <p:cNvPr id="290" name="Google Shape;290;p36"/>
          <p:cNvPicPr preferRelativeResize="0"/>
          <p:nvPr/>
        </p:nvPicPr>
        <p:blipFill rotWithShape="1">
          <a:blip r:embed="rId3">
            <a:alphaModFix/>
          </a:blip>
          <a:srcRect b="0" l="0" r="0" t="0"/>
          <a:stretch/>
        </p:blipFill>
        <p:spPr>
          <a:xfrm>
            <a:off x="311700" y="828881"/>
            <a:ext cx="8792294" cy="4164138"/>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7"/>
          <p:cNvSpPr txBox="1"/>
          <p:nvPr>
            <p:ph type="title"/>
          </p:nvPr>
        </p:nvSpPr>
        <p:spPr>
          <a:xfrm>
            <a:off x="366712" y="109526"/>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PairHMM uses base qualities to score alignments</a:t>
            </a:r>
            <a:endParaRPr/>
          </a:p>
        </p:txBody>
      </p:sp>
      <p:pic>
        <p:nvPicPr>
          <p:cNvPr id="296" name="Google Shape;296;p37"/>
          <p:cNvPicPr preferRelativeResize="0"/>
          <p:nvPr/>
        </p:nvPicPr>
        <p:blipFill rotWithShape="1">
          <a:blip r:embed="rId3">
            <a:alphaModFix/>
          </a:blip>
          <a:srcRect b="0" l="0" r="0" t="0"/>
          <a:stretch/>
        </p:blipFill>
        <p:spPr>
          <a:xfrm>
            <a:off x="366712" y="754592"/>
            <a:ext cx="8376005" cy="403148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8"/>
          <p:cNvSpPr txBox="1"/>
          <p:nvPr>
            <p:ph type="title"/>
          </p:nvPr>
        </p:nvSpPr>
        <p:spPr>
          <a:xfrm>
            <a:off x="311700" y="46049"/>
            <a:ext cx="8520600" cy="526273"/>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t>4. Genotype each sample at each potential variant site</a:t>
            </a:r>
            <a:endParaRPr b="1"/>
          </a:p>
        </p:txBody>
      </p:sp>
      <p:pic>
        <p:nvPicPr>
          <p:cNvPr id="302" name="Google Shape;302;p38"/>
          <p:cNvPicPr preferRelativeResize="0"/>
          <p:nvPr/>
        </p:nvPicPr>
        <p:blipFill rotWithShape="1">
          <a:blip r:embed="rId3">
            <a:alphaModFix/>
          </a:blip>
          <a:srcRect b="0" l="0" r="0" t="0"/>
          <a:stretch/>
        </p:blipFill>
        <p:spPr>
          <a:xfrm>
            <a:off x="635592" y="761625"/>
            <a:ext cx="8196708" cy="373974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g24432161276_0_7"/>
          <p:cNvPicPr preferRelativeResize="0"/>
          <p:nvPr/>
        </p:nvPicPr>
        <p:blipFill rotWithShape="1">
          <a:blip r:embed="rId3">
            <a:alphaModFix/>
          </a:blip>
          <a:srcRect b="0" l="0" r="0" t="0"/>
          <a:stretch/>
        </p:blipFill>
        <p:spPr>
          <a:xfrm>
            <a:off x="174625" y="0"/>
            <a:ext cx="8524875" cy="476250"/>
          </a:xfrm>
          <a:prstGeom prst="rect">
            <a:avLst/>
          </a:prstGeom>
          <a:noFill/>
          <a:ln>
            <a:noFill/>
          </a:ln>
        </p:spPr>
      </p:pic>
      <p:pic>
        <p:nvPicPr>
          <p:cNvPr id="79" name="Google Shape;79;g24432161276_0_7"/>
          <p:cNvPicPr preferRelativeResize="0"/>
          <p:nvPr/>
        </p:nvPicPr>
        <p:blipFill rotWithShape="1">
          <a:blip r:embed="rId4">
            <a:alphaModFix/>
          </a:blip>
          <a:srcRect b="0" l="0" r="0" t="0"/>
          <a:stretch/>
        </p:blipFill>
        <p:spPr>
          <a:xfrm>
            <a:off x="1141288" y="570075"/>
            <a:ext cx="6591537" cy="45218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39"/>
          <p:cNvSpPr txBox="1"/>
          <p:nvPr>
            <p:ph type="title"/>
          </p:nvPr>
        </p:nvSpPr>
        <p:spPr>
          <a:xfrm>
            <a:off x="311700" y="111833"/>
            <a:ext cx="8520600" cy="578901"/>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Finally, Bayesian math for genotype probability</a:t>
            </a:r>
            <a:endParaRPr/>
          </a:p>
        </p:txBody>
      </p:sp>
      <p:pic>
        <p:nvPicPr>
          <p:cNvPr id="308" name="Google Shape;308;p39"/>
          <p:cNvPicPr preferRelativeResize="0"/>
          <p:nvPr/>
        </p:nvPicPr>
        <p:blipFill rotWithShape="1">
          <a:blip r:embed="rId3">
            <a:alphaModFix/>
          </a:blip>
          <a:srcRect b="0" l="0" r="0" t="0"/>
          <a:stretch/>
        </p:blipFill>
        <p:spPr>
          <a:xfrm>
            <a:off x="1054790" y="1163799"/>
            <a:ext cx="7034419" cy="329905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txBox="1"/>
          <p:nvPr>
            <p:ph type="title"/>
          </p:nvPr>
        </p:nvSpPr>
        <p:spPr>
          <a:xfrm>
            <a:off x="311700" y="201623"/>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HaplotypeCaller recap: reads in / variants out</a:t>
            </a:r>
            <a:endParaRPr/>
          </a:p>
        </p:txBody>
      </p:sp>
      <p:pic>
        <p:nvPicPr>
          <p:cNvPr id="314" name="Google Shape;314;p40"/>
          <p:cNvPicPr preferRelativeResize="0"/>
          <p:nvPr/>
        </p:nvPicPr>
        <p:blipFill rotWithShape="1">
          <a:blip r:embed="rId3">
            <a:alphaModFix/>
          </a:blip>
          <a:srcRect b="0" l="0" r="0" t="0"/>
          <a:stretch/>
        </p:blipFill>
        <p:spPr>
          <a:xfrm>
            <a:off x="311700" y="774323"/>
            <a:ext cx="8448675" cy="390293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1"/>
          <p:cNvSpPr txBox="1"/>
          <p:nvPr>
            <p:ph type="title"/>
          </p:nvPr>
        </p:nvSpPr>
        <p:spPr>
          <a:xfrm>
            <a:off x="311700" y="59206"/>
            <a:ext cx="8520600" cy="486803"/>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For scalable analysis: emit GVCF + add joint calling step </a:t>
            </a:r>
            <a:endParaRPr/>
          </a:p>
        </p:txBody>
      </p:sp>
      <p:pic>
        <p:nvPicPr>
          <p:cNvPr id="320" name="Google Shape;320;p41"/>
          <p:cNvPicPr preferRelativeResize="0"/>
          <p:nvPr/>
        </p:nvPicPr>
        <p:blipFill rotWithShape="1">
          <a:blip r:embed="rId3">
            <a:alphaModFix/>
          </a:blip>
          <a:srcRect b="0" l="0" r="0" t="0"/>
          <a:stretch/>
        </p:blipFill>
        <p:spPr>
          <a:xfrm>
            <a:off x="311701" y="644307"/>
            <a:ext cx="8520600" cy="39338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2"/>
          <p:cNvSpPr txBox="1"/>
          <p:nvPr>
            <p:ph type="title"/>
          </p:nvPr>
        </p:nvSpPr>
        <p:spPr>
          <a:xfrm>
            <a:off x="311699" y="46049"/>
            <a:ext cx="8520600" cy="552587"/>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Running HaplotypeCaller</a:t>
            </a:r>
            <a:endParaRPr/>
          </a:p>
        </p:txBody>
      </p:sp>
      <p:pic>
        <p:nvPicPr>
          <p:cNvPr id="326" name="Google Shape;326;p42"/>
          <p:cNvPicPr preferRelativeResize="0"/>
          <p:nvPr/>
        </p:nvPicPr>
        <p:blipFill rotWithShape="1">
          <a:blip r:embed="rId3">
            <a:alphaModFix/>
          </a:blip>
          <a:srcRect b="0" l="0" r="0" t="0"/>
          <a:stretch/>
        </p:blipFill>
        <p:spPr>
          <a:xfrm>
            <a:off x="384654" y="748009"/>
            <a:ext cx="8294906" cy="3975295"/>
          </a:xfrm>
          <a:prstGeom prst="rect">
            <a:avLst/>
          </a:prstGeom>
          <a:noFill/>
          <a:ln>
            <a:noFill/>
          </a:ln>
        </p:spPr>
      </p:pic>
      <p:sp>
        <p:nvSpPr>
          <p:cNvPr id="327" name="Google Shape;327;p42"/>
          <p:cNvSpPr/>
          <p:nvPr/>
        </p:nvSpPr>
        <p:spPr>
          <a:xfrm>
            <a:off x="6076416" y="4734177"/>
            <a:ext cx="275588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http://software.broadinstitute.org/gatk/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3"/>
          <p:cNvSpPr txBox="1"/>
          <p:nvPr>
            <p:ph type="title"/>
          </p:nvPr>
        </p:nvSpPr>
        <p:spPr>
          <a:xfrm>
            <a:off x="355928" y="278694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GVCF-based workflow</a:t>
            </a:r>
            <a:endParaRPr/>
          </a:p>
        </p:txBody>
      </p:sp>
      <p:sp>
        <p:nvSpPr>
          <p:cNvPr id="333" name="Google Shape;333;p43"/>
          <p:cNvSpPr/>
          <p:nvPr/>
        </p:nvSpPr>
        <p:spPr>
          <a:xfrm>
            <a:off x="410798" y="1287782"/>
            <a:ext cx="8410860" cy="646331"/>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BFBFB"/>
                </a:solidFill>
                <a:latin typeface="Arial"/>
                <a:ea typeface="Arial"/>
                <a:cs typeface="Arial"/>
                <a:sym typeface="Arial"/>
              </a:rPr>
              <a:t>Joint variant calling</a:t>
            </a:r>
            <a:endParaRPr b="1" i="0" sz="3600" u="none" cap="none" strike="noStrike">
              <a:solidFill>
                <a:srgbClr val="FBFBFB"/>
              </a:solidFill>
              <a:latin typeface="Arial"/>
              <a:ea typeface="Arial"/>
              <a:cs typeface="Arial"/>
              <a:sym typeface="Arial"/>
            </a:endParaRPr>
          </a:p>
        </p:txBody>
      </p:sp>
      <p:sp>
        <p:nvSpPr>
          <p:cNvPr id="334" name="Google Shape;334;p43"/>
          <p:cNvSpPr/>
          <p:nvPr/>
        </p:nvSpPr>
        <p:spPr>
          <a:xfrm>
            <a:off x="3027491" y="4522956"/>
            <a:ext cx="31774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http://software.broadinstitute.org/gatk/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type="title"/>
          </p:nvPr>
        </p:nvSpPr>
        <p:spPr>
          <a:xfrm>
            <a:off x="311700" y="129261"/>
            <a:ext cx="8520600" cy="508845"/>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Joint analysis empowers discovery</a:t>
            </a:r>
            <a:endParaRPr/>
          </a:p>
        </p:txBody>
      </p:sp>
      <p:pic>
        <p:nvPicPr>
          <p:cNvPr id="340" name="Google Shape;340;p44"/>
          <p:cNvPicPr preferRelativeResize="0"/>
          <p:nvPr/>
        </p:nvPicPr>
        <p:blipFill rotWithShape="1">
          <a:blip r:embed="rId3">
            <a:alphaModFix/>
          </a:blip>
          <a:srcRect b="0" l="0" r="0" t="0"/>
          <a:stretch/>
        </p:blipFill>
        <p:spPr>
          <a:xfrm>
            <a:off x="319087" y="814387"/>
            <a:ext cx="8505825" cy="35147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5"/>
          <p:cNvSpPr txBox="1"/>
          <p:nvPr>
            <p:ph type="title"/>
          </p:nvPr>
        </p:nvSpPr>
        <p:spPr>
          <a:xfrm>
            <a:off x="307427" y="76633"/>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Discovery is empowered at difficult sites</a:t>
            </a:r>
            <a:endParaRPr/>
          </a:p>
        </p:txBody>
      </p:sp>
      <p:pic>
        <p:nvPicPr>
          <p:cNvPr id="346" name="Google Shape;346;p45"/>
          <p:cNvPicPr preferRelativeResize="0"/>
          <p:nvPr/>
        </p:nvPicPr>
        <p:blipFill rotWithShape="1">
          <a:blip r:embed="rId3">
            <a:alphaModFix/>
          </a:blip>
          <a:srcRect b="0" l="0" r="0" t="0"/>
          <a:stretch/>
        </p:blipFill>
        <p:spPr>
          <a:xfrm>
            <a:off x="307427" y="708539"/>
            <a:ext cx="8253286" cy="408054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46"/>
          <p:cNvSpPr txBox="1"/>
          <p:nvPr>
            <p:ph type="title"/>
          </p:nvPr>
        </p:nvSpPr>
        <p:spPr>
          <a:xfrm>
            <a:off x="311699" y="168731"/>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Joint analysis helps resolve bias issues (1)</a:t>
            </a:r>
            <a:endParaRPr/>
          </a:p>
        </p:txBody>
      </p:sp>
      <p:pic>
        <p:nvPicPr>
          <p:cNvPr id="352" name="Google Shape;352;p46"/>
          <p:cNvPicPr preferRelativeResize="0"/>
          <p:nvPr/>
        </p:nvPicPr>
        <p:blipFill rotWithShape="1">
          <a:blip r:embed="rId3">
            <a:alphaModFix/>
          </a:blip>
          <a:srcRect b="0" l="0" r="0" t="0"/>
          <a:stretch/>
        </p:blipFill>
        <p:spPr>
          <a:xfrm>
            <a:off x="377695" y="1059126"/>
            <a:ext cx="8388609" cy="385164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323926" y="12926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Joint analysis helps resolve bias issues (2)</a:t>
            </a:r>
            <a:endParaRPr/>
          </a:p>
        </p:txBody>
      </p:sp>
      <p:pic>
        <p:nvPicPr>
          <p:cNvPr id="358" name="Google Shape;358;p47"/>
          <p:cNvPicPr preferRelativeResize="0"/>
          <p:nvPr/>
        </p:nvPicPr>
        <p:blipFill rotWithShape="1">
          <a:blip r:embed="rId3">
            <a:alphaModFix/>
          </a:blip>
          <a:srcRect b="0" l="0" r="0" t="0"/>
          <a:stretch/>
        </p:blipFill>
        <p:spPr>
          <a:xfrm>
            <a:off x="323926" y="888086"/>
            <a:ext cx="8746006" cy="402599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8"/>
          <p:cNvSpPr txBox="1"/>
          <p:nvPr>
            <p:ph type="title"/>
          </p:nvPr>
        </p:nvSpPr>
        <p:spPr>
          <a:xfrm>
            <a:off x="311700" y="148997"/>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Gather full information at all sites of interest</a:t>
            </a:r>
            <a:endParaRPr/>
          </a:p>
        </p:txBody>
      </p:sp>
      <p:pic>
        <p:nvPicPr>
          <p:cNvPr id="364" name="Google Shape;364;p48"/>
          <p:cNvPicPr preferRelativeResize="0"/>
          <p:nvPr/>
        </p:nvPicPr>
        <p:blipFill rotWithShape="1">
          <a:blip r:embed="rId3">
            <a:alphaModFix/>
          </a:blip>
          <a:srcRect b="0" l="0" r="0" t="0"/>
          <a:stretch/>
        </p:blipFill>
        <p:spPr>
          <a:xfrm>
            <a:off x="311700" y="934135"/>
            <a:ext cx="8789205" cy="378917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4"/>
          <p:cNvSpPr txBox="1"/>
          <p:nvPr>
            <p:ph type="title"/>
          </p:nvPr>
        </p:nvSpPr>
        <p:spPr>
          <a:xfrm>
            <a:off x="311700" y="152325"/>
            <a:ext cx="8520600" cy="5859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t>What is variant calling ?</a:t>
            </a:r>
            <a:endParaRPr b="1"/>
          </a:p>
        </p:txBody>
      </p:sp>
      <p:sp>
        <p:nvSpPr>
          <p:cNvPr id="85" name="Google Shape;85;p4"/>
          <p:cNvSpPr txBox="1"/>
          <p:nvPr>
            <p:ph idx="1" type="body"/>
          </p:nvPr>
        </p:nvSpPr>
        <p:spPr>
          <a:xfrm>
            <a:off x="311700" y="738225"/>
            <a:ext cx="8520600" cy="4135800"/>
          </a:xfrm>
          <a:prstGeom prst="rect">
            <a:avLst/>
          </a:prstGeom>
          <a:noFill/>
          <a:ln>
            <a:noFill/>
          </a:ln>
        </p:spPr>
        <p:txBody>
          <a:bodyPr anchorCtr="0" anchor="t" bIns="91425" lIns="91425" spcFirstLastPara="1" rIns="91425" wrap="square" tIns="91425">
            <a:normAutofit fontScale="92500" lnSpcReduction="10000"/>
          </a:bodyPr>
          <a:lstStyle/>
          <a:p>
            <a:pPr indent="0" lvl="0" marL="0" rtl="0" algn="l">
              <a:lnSpc>
                <a:spcPct val="150000"/>
              </a:lnSpc>
              <a:spcBef>
                <a:spcPts val="0"/>
              </a:spcBef>
              <a:spcAft>
                <a:spcPts val="0"/>
              </a:spcAft>
              <a:buSzPct val="108107"/>
              <a:buNone/>
            </a:pPr>
            <a:r>
              <a:rPr lang="en-US"/>
              <a:t>Identification of probable variants in an alignment.</a:t>
            </a:r>
            <a:endParaRPr/>
          </a:p>
          <a:p>
            <a:pPr indent="0" lvl="0" marL="0" rtl="0" algn="l">
              <a:lnSpc>
                <a:spcPct val="150000"/>
              </a:lnSpc>
              <a:spcBef>
                <a:spcPts val="1200"/>
              </a:spcBef>
              <a:spcAft>
                <a:spcPts val="0"/>
              </a:spcAft>
              <a:buSzPct val="108107"/>
              <a:buNone/>
            </a:pPr>
            <a:r>
              <a:rPr b="1" lang="en-US"/>
              <a:t>Four main types of variants: </a:t>
            </a:r>
            <a:endParaRPr b="1"/>
          </a:p>
          <a:p>
            <a:pPr indent="-342900" lvl="0" marL="457200" rtl="0" algn="l">
              <a:lnSpc>
                <a:spcPct val="150000"/>
              </a:lnSpc>
              <a:spcBef>
                <a:spcPts val="1200"/>
              </a:spcBef>
              <a:spcAft>
                <a:spcPts val="0"/>
              </a:spcAft>
              <a:buSzPct val="108107"/>
              <a:buAutoNum type="arabicPeriod"/>
            </a:pPr>
            <a:r>
              <a:rPr lang="en-US"/>
              <a:t>Single nucleotide polymorphisms(SNPs) / Short indels</a:t>
            </a:r>
            <a:endParaRPr/>
          </a:p>
          <a:p>
            <a:pPr indent="-342900" lvl="0" marL="457200" rtl="0" algn="l">
              <a:lnSpc>
                <a:spcPct val="150000"/>
              </a:lnSpc>
              <a:spcBef>
                <a:spcPts val="0"/>
              </a:spcBef>
              <a:spcAft>
                <a:spcPts val="0"/>
              </a:spcAft>
              <a:buSzPct val="108107"/>
              <a:buAutoNum type="arabicPeriod"/>
            </a:pPr>
            <a:r>
              <a:rPr lang="en-US"/>
              <a:t>Copy number variations</a:t>
            </a:r>
            <a:endParaRPr/>
          </a:p>
          <a:p>
            <a:pPr indent="-342900" lvl="0" marL="457200" rtl="0" algn="l">
              <a:lnSpc>
                <a:spcPct val="150000"/>
              </a:lnSpc>
              <a:spcBef>
                <a:spcPts val="0"/>
              </a:spcBef>
              <a:spcAft>
                <a:spcPts val="0"/>
              </a:spcAft>
              <a:buSzPct val="108107"/>
              <a:buAutoNum type="arabicPeriod"/>
            </a:pPr>
            <a:r>
              <a:rPr lang="en-US"/>
              <a:t>Structural variants</a:t>
            </a:r>
            <a:endParaRPr/>
          </a:p>
          <a:p>
            <a:pPr indent="-342900" lvl="0" marL="457200" rtl="0" algn="l">
              <a:lnSpc>
                <a:spcPct val="150000"/>
              </a:lnSpc>
              <a:spcBef>
                <a:spcPts val="0"/>
              </a:spcBef>
              <a:spcAft>
                <a:spcPts val="0"/>
              </a:spcAft>
              <a:buSzPct val="108107"/>
              <a:buAutoNum type="arabicPeriod"/>
            </a:pPr>
            <a:r>
              <a:rPr lang="en-US"/>
              <a:t>Microsatellite Instability</a:t>
            </a:r>
            <a:endParaRPr/>
          </a:p>
          <a:p>
            <a:pPr indent="0" lvl="0" marL="0" rtl="0" algn="l">
              <a:lnSpc>
                <a:spcPct val="150000"/>
              </a:lnSpc>
              <a:spcBef>
                <a:spcPts val="1200"/>
              </a:spcBef>
              <a:spcAft>
                <a:spcPts val="0"/>
              </a:spcAft>
              <a:buSzPct val="108107"/>
              <a:buNone/>
            </a:pPr>
            <a:r>
              <a:rPr b="1" lang="en-US"/>
              <a:t>2 main types of variant classifications:</a:t>
            </a:r>
            <a:endParaRPr b="1"/>
          </a:p>
          <a:p>
            <a:pPr indent="-342900" lvl="0" marL="457200" rtl="0" algn="l">
              <a:lnSpc>
                <a:spcPct val="150000"/>
              </a:lnSpc>
              <a:spcBef>
                <a:spcPts val="1200"/>
              </a:spcBef>
              <a:spcAft>
                <a:spcPts val="0"/>
              </a:spcAft>
              <a:buSzPct val="108107"/>
              <a:buAutoNum type="arabicPeriod"/>
            </a:pPr>
            <a:r>
              <a:rPr lang="en-US"/>
              <a:t>Germline variants</a:t>
            </a:r>
            <a:endParaRPr/>
          </a:p>
          <a:p>
            <a:pPr indent="-342900" lvl="0" marL="457200" rtl="0" algn="l">
              <a:lnSpc>
                <a:spcPct val="150000"/>
              </a:lnSpc>
              <a:spcBef>
                <a:spcPts val="0"/>
              </a:spcBef>
              <a:spcAft>
                <a:spcPts val="0"/>
              </a:spcAft>
              <a:buSzPct val="108107"/>
              <a:buAutoNum type="arabicPeriod"/>
            </a:pPr>
            <a:r>
              <a:rPr lang="en-US"/>
              <a:t>Somatic variants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49"/>
          <p:cNvSpPr txBox="1"/>
          <p:nvPr>
            <p:ph type="title"/>
          </p:nvPr>
        </p:nvSpPr>
        <p:spPr>
          <a:xfrm>
            <a:off x="239337" y="87303"/>
            <a:ext cx="8520600" cy="495689"/>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29629"/>
              <a:buNone/>
            </a:pPr>
            <a:r>
              <a:rPr lang="en-US" sz="2400"/>
              <a:t>Joint calling implemented as a two-step process for scalability</a:t>
            </a:r>
            <a:endParaRPr/>
          </a:p>
        </p:txBody>
      </p:sp>
      <p:pic>
        <p:nvPicPr>
          <p:cNvPr id="370" name="Google Shape;370;p49"/>
          <p:cNvPicPr preferRelativeResize="0"/>
          <p:nvPr/>
        </p:nvPicPr>
        <p:blipFill rotWithShape="1">
          <a:blip r:embed="rId3">
            <a:alphaModFix/>
          </a:blip>
          <a:srcRect b="0" l="0" r="0" t="0"/>
          <a:stretch/>
        </p:blipFill>
        <p:spPr>
          <a:xfrm>
            <a:off x="70512" y="749940"/>
            <a:ext cx="8858250" cy="3822060"/>
          </a:xfrm>
          <a:prstGeom prst="rect">
            <a:avLst/>
          </a:prstGeom>
          <a:noFill/>
          <a:ln>
            <a:noFill/>
          </a:ln>
        </p:spPr>
      </p:pic>
      <p:sp>
        <p:nvSpPr>
          <p:cNvPr id="371" name="Google Shape;371;p49"/>
          <p:cNvSpPr/>
          <p:nvPr/>
        </p:nvSpPr>
        <p:spPr>
          <a:xfrm>
            <a:off x="6172879" y="4667681"/>
            <a:ext cx="2755883"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1" lang="en-US" sz="1200" u="none" cap="none" strike="noStrike">
                <a:solidFill>
                  <a:srgbClr val="000000"/>
                </a:solidFill>
                <a:latin typeface="Arial"/>
                <a:ea typeface="Arial"/>
                <a:cs typeface="Arial"/>
                <a:sym typeface="Arial"/>
              </a:rPr>
              <a:t>http://software.broadinstitute.org/gatk/</a:t>
            </a:r>
            <a:endParaRPr b="0" i="0" sz="1400" u="none" cap="none" strike="noStrike">
              <a:solidFill>
                <a:srgbClr val="000000"/>
              </a:solidFill>
              <a:latin typeface="Arial"/>
              <a:ea typeface="Arial"/>
              <a:cs typeface="Arial"/>
              <a:sym typeface="Arial"/>
            </a:endParaRPr>
          </a:p>
        </p:txBody>
      </p:sp>
      <p:sp>
        <p:nvSpPr>
          <p:cNvPr id="372" name="Google Shape;372;p49"/>
          <p:cNvSpPr/>
          <p:nvPr/>
        </p:nvSpPr>
        <p:spPr>
          <a:xfrm>
            <a:off x="239337" y="1401203"/>
            <a:ext cx="2306510" cy="598636"/>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373" name="Google Shape;373;p49"/>
          <p:cNvSpPr/>
          <p:nvPr/>
        </p:nvSpPr>
        <p:spPr>
          <a:xfrm>
            <a:off x="398316" y="3250834"/>
            <a:ext cx="2306510" cy="598636"/>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0"/>
          <p:cNvSpPr txBox="1"/>
          <p:nvPr>
            <p:ph type="title"/>
          </p:nvPr>
        </p:nvSpPr>
        <p:spPr>
          <a:xfrm>
            <a:off x="311700" y="42646"/>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sz="2420"/>
              <a:t>GVCF intermediate contains reference confidence estimate</a:t>
            </a:r>
            <a:endParaRPr sz="2420"/>
          </a:p>
        </p:txBody>
      </p:sp>
      <p:pic>
        <p:nvPicPr>
          <p:cNvPr id="379" name="Google Shape;379;p50"/>
          <p:cNvPicPr preferRelativeResize="0"/>
          <p:nvPr/>
        </p:nvPicPr>
        <p:blipFill rotWithShape="1">
          <a:blip r:embed="rId3">
            <a:alphaModFix/>
          </a:blip>
          <a:srcRect b="0" l="0" r="0" t="0"/>
          <a:stretch/>
        </p:blipFill>
        <p:spPr>
          <a:xfrm>
            <a:off x="352425" y="914400"/>
            <a:ext cx="8439150" cy="408386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51"/>
          <p:cNvSpPr txBox="1"/>
          <p:nvPr>
            <p:ph type="title"/>
          </p:nvPr>
        </p:nvSpPr>
        <p:spPr>
          <a:xfrm>
            <a:off x="311700" y="102947"/>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GVCFs are valid VCFs with extra information</a:t>
            </a:r>
            <a:endParaRPr/>
          </a:p>
        </p:txBody>
      </p:sp>
      <p:sp>
        <p:nvSpPr>
          <p:cNvPr id="385" name="Google Shape;385;p51"/>
          <p:cNvSpPr/>
          <p:nvPr/>
        </p:nvSpPr>
        <p:spPr>
          <a:xfrm>
            <a:off x="2364167" y="4827206"/>
            <a:ext cx="6674577" cy="24622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00"/>
              <a:buFont typeface="Arial"/>
              <a:buNone/>
            </a:pPr>
            <a:r>
              <a:rPr b="0" i="1" lang="en-US" sz="1000" u="none" cap="none" strike="noStrike">
                <a:solidFill>
                  <a:srgbClr val="000000"/>
                </a:solidFill>
                <a:latin typeface="Arial"/>
                <a:ea typeface="Arial"/>
                <a:cs typeface="Arial"/>
                <a:sym typeface="Arial"/>
              </a:rPr>
              <a:t>https://gatkforums.broadinstitute.org/gatk/discussion/4017/what-is-a-gvcf-and-how-is-it-different-from-a-regular-vcf</a:t>
            </a:r>
            <a:endParaRPr b="0" i="0" sz="1400" u="none" cap="none" strike="noStrike">
              <a:solidFill>
                <a:srgbClr val="000000"/>
              </a:solidFill>
              <a:latin typeface="Arial"/>
              <a:ea typeface="Arial"/>
              <a:cs typeface="Arial"/>
              <a:sym typeface="Arial"/>
            </a:endParaRPr>
          </a:p>
        </p:txBody>
      </p:sp>
      <p:pic>
        <p:nvPicPr>
          <p:cNvPr id="386" name="Google Shape;386;p51"/>
          <p:cNvPicPr preferRelativeResize="0"/>
          <p:nvPr/>
        </p:nvPicPr>
        <p:blipFill rotWithShape="1">
          <a:blip r:embed="rId3">
            <a:alphaModFix/>
          </a:blip>
          <a:srcRect b="0" l="0" r="0" t="0"/>
          <a:stretch/>
        </p:blipFill>
        <p:spPr>
          <a:xfrm>
            <a:off x="980184" y="675647"/>
            <a:ext cx="7183632" cy="4105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p52"/>
          <p:cNvSpPr txBox="1"/>
          <p:nvPr>
            <p:ph type="title"/>
          </p:nvPr>
        </p:nvSpPr>
        <p:spPr>
          <a:xfrm>
            <a:off x="428625" y="15557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Joint calling produces final multi-sample VCF </a:t>
            </a:r>
            <a:endParaRPr/>
          </a:p>
        </p:txBody>
      </p:sp>
      <p:pic>
        <p:nvPicPr>
          <p:cNvPr id="392" name="Google Shape;392;p52"/>
          <p:cNvPicPr preferRelativeResize="0"/>
          <p:nvPr/>
        </p:nvPicPr>
        <p:blipFill rotWithShape="1">
          <a:blip r:embed="rId3">
            <a:alphaModFix/>
          </a:blip>
          <a:srcRect b="0" l="0" r="0" t="0"/>
          <a:stretch/>
        </p:blipFill>
        <p:spPr>
          <a:xfrm>
            <a:off x="428625" y="842037"/>
            <a:ext cx="8286750" cy="410951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3"/>
          <p:cNvSpPr txBox="1"/>
          <p:nvPr>
            <p:ph type="title"/>
          </p:nvPr>
        </p:nvSpPr>
        <p:spPr>
          <a:xfrm>
            <a:off x="311700" y="52627"/>
            <a:ext cx="8520600" cy="453911"/>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t>Consolidate GVCFs before joint calling!</a:t>
            </a:r>
            <a:endParaRPr/>
          </a:p>
        </p:txBody>
      </p:sp>
      <p:pic>
        <p:nvPicPr>
          <p:cNvPr id="398" name="Google Shape;398;p53"/>
          <p:cNvPicPr preferRelativeResize="0"/>
          <p:nvPr/>
        </p:nvPicPr>
        <p:blipFill rotWithShape="1">
          <a:blip r:embed="rId3">
            <a:alphaModFix/>
          </a:blip>
          <a:srcRect b="0" l="0" r="0" t="0"/>
          <a:stretch/>
        </p:blipFill>
        <p:spPr>
          <a:xfrm>
            <a:off x="390525" y="576971"/>
            <a:ext cx="8362950" cy="3922667"/>
          </a:xfrm>
          <a:prstGeom prst="rect">
            <a:avLst/>
          </a:prstGeom>
          <a:noFill/>
          <a:ln>
            <a:noFill/>
          </a:ln>
        </p:spPr>
      </p:pic>
      <p:sp>
        <p:nvSpPr>
          <p:cNvPr id="399" name="Google Shape;399;p53"/>
          <p:cNvSpPr/>
          <p:nvPr/>
        </p:nvSpPr>
        <p:spPr>
          <a:xfrm>
            <a:off x="967027" y="2795827"/>
            <a:ext cx="1749859" cy="427597"/>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00" name="Google Shape;400;p53"/>
          <p:cNvPicPr preferRelativeResize="0"/>
          <p:nvPr/>
        </p:nvPicPr>
        <p:blipFill rotWithShape="1">
          <a:blip r:embed="rId4">
            <a:alphaModFix/>
          </a:blip>
          <a:srcRect b="0" l="0" r="0" t="0"/>
          <a:stretch/>
        </p:blipFill>
        <p:spPr>
          <a:xfrm>
            <a:off x="3858151" y="3486562"/>
            <a:ext cx="4849275" cy="160431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4"/>
          <p:cNvSpPr txBox="1"/>
          <p:nvPr>
            <p:ph type="title"/>
          </p:nvPr>
        </p:nvSpPr>
        <p:spPr>
          <a:xfrm>
            <a:off x="311700" y="89791"/>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Joint calling with GenotypeGVCFs</a:t>
            </a:r>
            <a:endParaRPr/>
          </a:p>
        </p:txBody>
      </p:sp>
      <p:pic>
        <p:nvPicPr>
          <p:cNvPr id="406" name="Google Shape;406;p54"/>
          <p:cNvPicPr preferRelativeResize="0"/>
          <p:nvPr/>
        </p:nvPicPr>
        <p:blipFill rotWithShape="1">
          <a:blip r:embed="rId3">
            <a:alphaModFix/>
          </a:blip>
          <a:srcRect b="0" l="0" r="0" t="0"/>
          <a:stretch/>
        </p:blipFill>
        <p:spPr>
          <a:xfrm>
            <a:off x="381000" y="802567"/>
            <a:ext cx="8382000" cy="3940472"/>
          </a:xfrm>
          <a:prstGeom prst="rect">
            <a:avLst/>
          </a:prstGeom>
          <a:noFill/>
          <a:ln>
            <a:noFill/>
          </a:ln>
        </p:spPr>
      </p:pic>
      <p:sp>
        <p:nvSpPr>
          <p:cNvPr id="407" name="Google Shape;407;p54"/>
          <p:cNvSpPr/>
          <p:nvPr/>
        </p:nvSpPr>
        <p:spPr>
          <a:xfrm>
            <a:off x="888086" y="3440512"/>
            <a:ext cx="1966947" cy="565743"/>
          </a:xfrm>
          <a:prstGeom prst="ellipse">
            <a:avLst/>
          </a:prstGeom>
          <a:noFill/>
          <a:ln cap="flat" cmpd="sng" w="254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408" name="Google Shape;408;p54"/>
          <p:cNvPicPr preferRelativeResize="0"/>
          <p:nvPr/>
        </p:nvPicPr>
        <p:blipFill rotWithShape="1">
          <a:blip r:embed="rId4">
            <a:alphaModFix/>
          </a:blip>
          <a:srcRect b="0" l="0" r="0" t="0"/>
          <a:stretch/>
        </p:blipFill>
        <p:spPr>
          <a:xfrm>
            <a:off x="3582964" y="805856"/>
            <a:ext cx="5561036" cy="1966947"/>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5"/>
          <p:cNvSpPr txBox="1"/>
          <p:nvPr>
            <p:ph type="title"/>
          </p:nvPr>
        </p:nvSpPr>
        <p:spPr>
          <a:xfrm>
            <a:off x="355928" y="278694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lang="en-US"/>
              <a:t>Assigning accurate confidence scores to </a:t>
            </a:r>
            <a:br>
              <a:rPr lang="en-US"/>
            </a:br>
            <a:r>
              <a:rPr lang="en-US"/>
              <a:t>each putative mutation call</a:t>
            </a:r>
            <a:endParaRPr/>
          </a:p>
        </p:txBody>
      </p:sp>
      <p:sp>
        <p:nvSpPr>
          <p:cNvPr id="414" name="Google Shape;414;p55"/>
          <p:cNvSpPr/>
          <p:nvPr/>
        </p:nvSpPr>
        <p:spPr>
          <a:xfrm>
            <a:off x="410798" y="1287782"/>
            <a:ext cx="8410860" cy="646331"/>
          </a:xfrm>
          <a:prstGeom prst="rect">
            <a:avLst/>
          </a:prstGeom>
          <a:solidFill>
            <a:srgbClr val="92D050"/>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FBFBFB"/>
                </a:solidFill>
                <a:latin typeface="Arial"/>
                <a:ea typeface="Arial"/>
                <a:cs typeface="Arial"/>
                <a:sym typeface="Arial"/>
              </a:rPr>
              <a:t>Variant Filtering</a:t>
            </a:r>
            <a:endParaRPr b="1" i="0" sz="3600" u="none" cap="none" strike="noStrike">
              <a:solidFill>
                <a:srgbClr val="FBFBFB"/>
              </a:solidFill>
              <a:latin typeface="Arial"/>
              <a:ea typeface="Arial"/>
              <a:cs typeface="Arial"/>
              <a:sym typeface="Arial"/>
            </a:endParaRPr>
          </a:p>
        </p:txBody>
      </p:sp>
      <p:sp>
        <p:nvSpPr>
          <p:cNvPr id="415" name="Google Shape;415;p55"/>
          <p:cNvSpPr/>
          <p:nvPr/>
        </p:nvSpPr>
        <p:spPr>
          <a:xfrm>
            <a:off x="3027491" y="4522956"/>
            <a:ext cx="31774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http://software.broadinstitute.org/gatk/</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6"/>
          <p:cNvSpPr txBox="1"/>
          <p:nvPr>
            <p:ph type="title"/>
          </p:nvPr>
        </p:nvSpPr>
        <p:spPr>
          <a:xfrm>
            <a:off x="311700" y="174092"/>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sz="2400"/>
              <a:t>Variant Context Annotations Describe the Observed Data</a:t>
            </a:r>
            <a:endParaRPr/>
          </a:p>
        </p:txBody>
      </p:sp>
      <p:pic>
        <p:nvPicPr>
          <p:cNvPr id="421" name="Google Shape;421;p56"/>
          <p:cNvPicPr preferRelativeResize="0"/>
          <p:nvPr/>
        </p:nvPicPr>
        <p:blipFill rotWithShape="1">
          <a:blip r:embed="rId3">
            <a:alphaModFix/>
          </a:blip>
          <a:srcRect b="0" l="0" r="0" t="0"/>
          <a:stretch/>
        </p:blipFill>
        <p:spPr>
          <a:xfrm>
            <a:off x="219075" y="746792"/>
            <a:ext cx="8705850" cy="41571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7"/>
          <p:cNvSpPr txBox="1"/>
          <p:nvPr>
            <p:ph type="title"/>
          </p:nvPr>
        </p:nvSpPr>
        <p:spPr>
          <a:xfrm>
            <a:off x="311700" y="214731"/>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GATK: Filtering variants</a:t>
            </a:r>
            <a:endParaRPr/>
          </a:p>
        </p:txBody>
      </p:sp>
      <p:sp>
        <p:nvSpPr>
          <p:cNvPr id="427" name="Google Shape;427;p57"/>
          <p:cNvSpPr txBox="1"/>
          <p:nvPr>
            <p:ph idx="1" type="body"/>
          </p:nvPr>
        </p:nvSpPr>
        <p:spPr>
          <a:xfrm>
            <a:off x="311700" y="907627"/>
            <a:ext cx="8520600" cy="3661248"/>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US"/>
              <a:t>Calling algorithms are very permissive </a:t>
            </a:r>
            <a:endParaRPr/>
          </a:p>
          <a:p>
            <a:pPr indent="-342900" lvl="0" marL="457200" rtl="0" algn="l">
              <a:lnSpc>
                <a:spcPct val="150000"/>
              </a:lnSpc>
              <a:spcBef>
                <a:spcPts val="0"/>
              </a:spcBef>
              <a:spcAft>
                <a:spcPts val="0"/>
              </a:spcAft>
              <a:buSzPts val="1800"/>
              <a:buChar char="●"/>
            </a:pPr>
            <a:r>
              <a:rPr lang="en-US"/>
              <a:t>Calling sets contain many false positives </a:t>
            </a:r>
            <a:endParaRPr/>
          </a:p>
          <a:p>
            <a:pPr indent="-342900" lvl="0" marL="457200" rtl="0" algn="l">
              <a:lnSpc>
                <a:spcPct val="150000"/>
              </a:lnSpc>
              <a:spcBef>
                <a:spcPts val="0"/>
              </a:spcBef>
              <a:spcAft>
                <a:spcPts val="0"/>
              </a:spcAft>
              <a:buSzPts val="1800"/>
              <a:buChar char="●"/>
            </a:pPr>
            <a:r>
              <a:rPr lang="en-US"/>
              <a:t>Two filtering approaches : </a:t>
            </a:r>
            <a:endParaRPr/>
          </a:p>
          <a:p>
            <a:pPr indent="0" lvl="0" marL="114300" rtl="0" algn="l">
              <a:lnSpc>
                <a:spcPct val="150000"/>
              </a:lnSpc>
              <a:spcBef>
                <a:spcPts val="0"/>
              </a:spcBef>
              <a:spcAft>
                <a:spcPts val="0"/>
              </a:spcAft>
              <a:buSzPts val="1800"/>
              <a:buNone/>
            </a:pPr>
            <a:r>
              <a:rPr lang="en-US"/>
              <a:t>	○ Hard filtering : using thresholds on annotations </a:t>
            </a:r>
            <a:endParaRPr/>
          </a:p>
          <a:p>
            <a:pPr indent="0" lvl="0" marL="114300" rtl="0" algn="l">
              <a:lnSpc>
                <a:spcPct val="150000"/>
              </a:lnSpc>
              <a:spcBef>
                <a:spcPts val="0"/>
              </a:spcBef>
              <a:spcAft>
                <a:spcPts val="0"/>
              </a:spcAft>
              <a:buSzPts val="1800"/>
              <a:buNone/>
            </a:pPr>
            <a:r>
              <a:rPr lang="en-US"/>
              <a:t>	○ Variant recalibration using machine learning </a:t>
            </a:r>
            <a:endParaRPr/>
          </a:p>
          <a:p>
            <a:pPr indent="0" lvl="0" marL="114300" rtl="0" algn="l">
              <a:lnSpc>
                <a:spcPct val="150000"/>
              </a:lnSpc>
              <a:spcBef>
                <a:spcPts val="0"/>
              </a:spcBef>
              <a:spcAft>
                <a:spcPts val="0"/>
              </a:spcAft>
              <a:buSzPts val="1800"/>
              <a:buNone/>
            </a:pPr>
            <a:r>
              <a:rPr lang="en-US"/>
              <a:t>● Sensitivity vs Specificity</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58"/>
          <p:cNvSpPr txBox="1"/>
          <p:nvPr>
            <p:ph type="title"/>
          </p:nvPr>
        </p:nvSpPr>
        <p:spPr>
          <a:xfrm>
            <a:off x="311700" y="22150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GATK: Hard filtering</a:t>
            </a:r>
            <a:endParaRPr/>
          </a:p>
        </p:txBody>
      </p:sp>
      <p:sp>
        <p:nvSpPr>
          <p:cNvPr id="433" name="Google Shape;433;p58"/>
          <p:cNvSpPr txBox="1"/>
          <p:nvPr>
            <p:ph idx="1" type="body"/>
          </p:nvPr>
        </p:nvSpPr>
        <p:spPr>
          <a:xfrm>
            <a:off x="311700" y="988907"/>
            <a:ext cx="8520600" cy="3752426"/>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US"/>
              <a:t>Suitable for all experiments (targeted gene, WES, small sample size, etc.)</a:t>
            </a:r>
            <a:endParaRPr/>
          </a:p>
          <a:p>
            <a:pPr indent="-342900" lvl="0" marL="457200" rtl="0" algn="l">
              <a:lnSpc>
                <a:spcPct val="150000"/>
              </a:lnSpc>
              <a:spcBef>
                <a:spcPts val="0"/>
              </a:spcBef>
              <a:spcAft>
                <a:spcPts val="0"/>
              </a:spcAft>
              <a:buSzPts val="1800"/>
              <a:buChar char="●"/>
            </a:pPr>
            <a:r>
              <a:rPr lang="en-US"/>
              <a:t>Goal: define annotations and thresholds to filter bad variants</a:t>
            </a:r>
            <a:endParaRPr/>
          </a:p>
          <a:p>
            <a:pPr indent="-342900" lvl="0" marL="457200" rtl="0" algn="l">
              <a:lnSpc>
                <a:spcPct val="150000"/>
              </a:lnSpc>
              <a:spcBef>
                <a:spcPts val="0"/>
              </a:spcBef>
              <a:spcAft>
                <a:spcPts val="0"/>
              </a:spcAft>
              <a:buSzPts val="1800"/>
              <a:buChar char="●"/>
            </a:pPr>
            <a:r>
              <a:rPr lang="en-US"/>
              <a:t>Pros:</a:t>
            </a:r>
            <a:endParaRPr/>
          </a:p>
          <a:p>
            <a:pPr indent="-317500" lvl="1" marL="914400" rtl="0" algn="l">
              <a:lnSpc>
                <a:spcPct val="150000"/>
              </a:lnSpc>
              <a:spcBef>
                <a:spcPts val="0"/>
              </a:spcBef>
              <a:spcAft>
                <a:spcPts val="0"/>
              </a:spcAft>
              <a:buSzPts val="1400"/>
              <a:buChar char="○"/>
            </a:pPr>
            <a:r>
              <a:rPr lang="en-US"/>
              <a:t>Easy to perform</a:t>
            </a:r>
            <a:endParaRPr/>
          </a:p>
          <a:p>
            <a:pPr indent="-342900" lvl="0" marL="457200" rtl="0" algn="l">
              <a:lnSpc>
                <a:spcPct val="150000"/>
              </a:lnSpc>
              <a:spcBef>
                <a:spcPts val="0"/>
              </a:spcBef>
              <a:spcAft>
                <a:spcPts val="0"/>
              </a:spcAft>
              <a:buSzPts val="1800"/>
              <a:buChar char="●"/>
            </a:pPr>
            <a:r>
              <a:rPr lang="en-US"/>
              <a:t>Cons:</a:t>
            </a:r>
            <a:endParaRPr/>
          </a:p>
          <a:p>
            <a:pPr indent="-317500" lvl="1" marL="914400" rtl="0" algn="l">
              <a:lnSpc>
                <a:spcPct val="150000"/>
              </a:lnSpc>
              <a:spcBef>
                <a:spcPts val="0"/>
              </a:spcBef>
              <a:spcAft>
                <a:spcPts val="0"/>
              </a:spcAft>
              <a:buSzPts val="1400"/>
              <a:buChar char="○"/>
            </a:pPr>
            <a:r>
              <a:rPr lang="en-US"/>
              <a:t>Hard to define annotations to use</a:t>
            </a:r>
            <a:endParaRPr/>
          </a:p>
          <a:p>
            <a:pPr indent="-317500" lvl="1" marL="914400" rtl="0" algn="l">
              <a:lnSpc>
                <a:spcPct val="150000"/>
              </a:lnSpc>
              <a:spcBef>
                <a:spcPts val="0"/>
              </a:spcBef>
              <a:spcAft>
                <a:spcPts val="0"/>
              </a:spcAft>
              <a:buSzPts val="1400"/>
              <a:buChar char="○"/>
            </a:pPr>
            <a:r>
              <a:rPr lang="en-US"/>
              <a:t>Hard to define threshold</a:t>
            </a:r>
            <a:endParaRPr/>
          </a:p>
          <a:p>
            <a:pPr indent="-317500" lvl="1" marL="914400" rtl="0" algn="l">
              <a:lnSpc>
                <a:spcPct val="150000"/>
              </a:lnSpc>
              <a:spcBef>
                <a:spcPts val="0"/>
              </a:spcBef>
              <a:spcAft>
                <a:spcPts val="0"/>
              </a:spcAft>
              <a:buSzPts val="1400"/>
              <a:buChar char="○"/>
            </a:pPr>
            <a:r>
              <a:rPr lang="en-US"/>
              <a:t>May filter good variants, may keep bad variants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5"/>
          <p:cNvSpPr txBox="1"/>
          <p:nvPr>
            <p:ph type="title"/>
          </p:nvPr>
        </p:nvSpPr>
        <p:spPr>
          <a:xfrm>
            <a:off x="265650" y="116104"/>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Different types of genomic variants</a:t>
            </a:r>
            <a:endParaRPr/>
          </a:p>
        </p:txBody>
      </p:sp>
      <p:pic>
        <p:nvPicPr>
          <p:cNvPr id="91" name="Google Shape;91;p5"/>
          <p:cNvPicPr preferRelativeResize="0"/>
          <p:nvPr/>
        </p:nvPicPr>
        <p:blipFill rotWithShape="1">
          <a:blip r:embed="rId3">
            <a:alphaModFix/>
          </a:blip>
          <a:srcRect b="0" l="0" r="0" t="0"/>
          <a:stretch/>
        </p:blipFill>
        <p:spPr>
          <a:xfrm>
            <a:off x="158737" y="763096"/>
            <a:ext cx="8734425" cy="4085884"/>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9"/>
          <p:cNvSpPr txBox="1"/>
          <p:nvPr>
            <p:ph type="title"/>
          </p:nvPr>
        </p:nvSpPr>
        <p:spPr>
          <a:xfrm>
            <a:off x="311700" y="25537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QualByDepth</a:t>
            </a:r>
            <a:endParaRPr/>
          </a:p>
        </p:txBody>
      </p:sp>
      <p:sp>
        <p:nvSpPr>
          <p:cNvPr id="439" name="Google Shape;439;p59"/>
          <p:cNvSpPr txBox="1"/>
          <p:nvPr>
            <p:ph idx="1" type="body"/>
          </p:nvPr>
        </p:nvSpPr>
        <p:spPr>
          <a:xfrm>
            <a:off x="311700" y="1152474"/>
            <a:ext cx="8520600" cy="3541445"/>
          </a:xfrm>
          <a:prstGeom prst="rect">
            <a:avLst/>
          </a:prstGeom>
          <a:noFill/>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US"/>
              <a:t>The QUAL field of the VCF file is defined as a </a:t>
            </a:r>
            <a:r>
              <a:rPr lang="en-US" u="sng"/>
              <a:t>Phred score</a:t>
            </a:r>
            <a:r>
              <a:rPr lang="en-US"/>
              <a:t> that reflects the </a:t>
            </a:r>
            <a:r>
              <a:rPr lang="en-US" u="sng"/>
              <a:t>variant quality.</a:t>
            </a:r>
            <a:r>
              <a:rPr lang="en-US"/>
              <a:t> </a:t>
            </a:r>
            <a:endParaRPr/>
          </a:p>
          <a:p>
            <a:pPr indent="-342900" lvl="0" marL="457200" rtl="0" algn="l">
              <a:lnSpc>
                <a:spcPct val="200000"/>
              </a:lnSpc>
              <a:spcBef>
                <a:spcPts val="0"/>
              </a:spcBef>
              <a:spcAft>
                <a:spcPts val="0"/>
              </a:spcAft>
              <a:buSzPts val="1800"/>
              <a:buChar char="●"/>
            </a:pPr>
            <a:r>
              <a:rPr lang="en-US"/>
              <a:t>The QualByDepth (QD) score is the QUAL score divided by the allele depth of the variant (i.e., the ALT allele depth).</a:t>
            </a:r>
            <a:endParaRPr/>
          </a:p>
          <a:p>
            <a:pPr indent="-342900" lvl="0" marL="457200" rtl="0" algn="l">
              <a:lnSpc>
                <a:spcPct val="200000"/>
              </a:lnSpc>
              <a:spcBef>
                <a:spcPts val="0"/>
              </a:spcBef>
              <a:spcAft>
                <a:spcPts val="0"/>
              </a:spcAft>
              <a:buSzPts val="1800"/>
              <a:buChar char="●"/>
            </a:pPr>
            <a:r>
              <a:rPr lang="en-US"/>
              <a:t>There is </a:t>
            </a:r>
            <a:r>
              <a:rPr lang="en-US" u="sng"/>
              <a:t>no</a:t>
            </a:r>
            <a:r>
              <a:rPr lang="en-US"/>
              <a:t> “normal” range for this value, but a QD under </a:t>
            </a:r>
            <a:r>
              <a:rPr b="1" lang="en-US"/>
              <a:t>2</a:t>
            </a:r>
            <a:r>
              <a:rPr lang="en-US"/>
              <a:t> is considered poor quality.</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60"/>
          <p:cNvSpPr txBox="1"/>
          <p:nvPr>
            <p:ph type="title"/>
          </p:nvPr>
        </p:nvSpPr>
        <p:spPr>
          <a:xfrm>
            <a:off x="311700" y="268918"/>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FisherStrand</a:t>
            </a:r>
            <a:endParaRPr/>
          </a:p>
        </p:txBody>
      </p:sp>
      <p:sp>
        <p:nvSpPr>
          <p:cNvPr id="445" name="Google Shape;445;p60"/>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US"/>
              <a:t>This parameter is an estimate of </a:t>
            </a:r>
            <a:r>
              <a:rPr lang="en-US" u="sng"/>
              <a:t>strand bias</a:t>
            </a:r>
            <a:r>
              <a:rPr lang="en-US"/>
              <a:t>, a kind of sequencing bias in which one strand is favored over the other.</a:t>
            </a:r>
            <a:endParaRPr/>
          </a:p>
          <a:p>
            <a:pPr indent="-342900" lvl="0" marL="457200" rtl="0" algn="l">
              <a:lnSpc>
                <a:spcPct val="200000"/>
              </a:lnSpc>
              <a:spcBef>
                <a:spcPts val="0"/>
              </a:spcBef>
              <a:spcAft>
                <a:spcPts val="0"/>
              </a:spcAft>
              <a:buSzPts val="1800"/>
              <a:buChar char="●"/>
            </a:pPr>
            <a:r>
              <a:rPr lang="en-US"/>
              <a:t>The higher the value for FS, the more likely there is to be bias or false-positive calls.</a:t>
            </a:r>
            <a:endParaRPr/>
          </a:p>
          <a:p>
            <a:pPr indent="-342900" lvl="0" marL="457200" rtl="0" algn="l">
              <a:lnSpc>
                <a:spcPct val="200000"/>
              </a:lnSpc>
              <a:spcBef>
                <a:spcPts val="0"/>
              </a:spcBef>
              <a:spcAft>
                <a:spcPts val="0"/>
              </a:spcAft>
              <a:buSzPts val="1800"/>
              <a:buChar char="●"/>
            </a:pPr>
            <a:r>
              <a:rPr lang="en-US"/>
              <a:t>Values of FS over </a:t>
            </a:r>
            <a:r>
              <a:rPr b="1" lang="en-US"/>
              <a:t>60</a:t>
            </a:r>
            <a:r>
              <a:rPr lang="en-US"/>
              <a:t> are taken to be strong evidence for strand bias.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61"/>
          <p:cNvSpPr txBox="1"/>
          <p:nvPr>
            <p:ph type="title"/>
          </p:nvPr>
        </p:nvSpPr>
        <p:spPr>
          <a:xfrm>
            <a:off x="311700" y="26214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RMSMappingQuality</a:t>
            </a:r>
            <a:endParaRPr/>
          </a:p>
        </p:txBody>
      </p:sp>
      <p:sp>
        <p:nvSpPr>
          <p:cNvPr id="451" name="Google Shape;451;p6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US"/>
              <a:t>The root mean square of the mapping quality provides an estimation of the </a:t>
            </a:r>
            <a:r>
              <a:rPr lang="en-US" u="sng"/>
              <a:t>overall mapping quality of reads supporting a variant call</a:t>
            </a:r>
            <a:r>
              <a:rPr lang="en-US"/>
              <a:t>.</a:t>
            </a:r>
            <a:endParaRPr/>
          </a:p>
          <a:p>
            <a:pPr indent="-342900" lvl="0" marL="457200" rtl="0" algn="l">
              <a:lnSpc>
                <a:spcPct val="200000"/>
              </a:lnSpc>
              <a:spcBef>
                <a:spcPts val="0"/>
              </a:spcBef>
              <a:spcAft>
                <a:spcPts val="0"/>
              </a:spcAft>
              <a:buSzPts val="1800"/>
              <a:buChar char="●"/>
            </a:pPr>
            <a:r>
              <a:rPr lang="en-US"/>
              <a:t>The RMS is based on the mapping qualities of the n reads that support variant call.</a:t>
            </a:r>
            <a:endParaRPr/>
          </a:p>
          <a:p>
            <a:pPr indent="-342900" lvl="0" marL="457200" rtl="0" algn="l">
              <a:lnSpc>
                <a:spcPct val="200000"/>
              </a:lnSpc>
              <a:spcBef>
                <a:spcPts val="0"/>
              </a:spcBef>
              <a:spcAft>
                <a:spcPts val="0"/>
              </a:spcAft>
              <a:buSzPts val="1800"/>
              <a:buChar char="●"/>
            </a:pPr>
            <a:r>
              <a:rPr lang="en-US"/>
              <a:t>The threshold suggested by GATK for MQ is </a:t>
            </a:r>
            <a:r>
              <a:rPr b="1" lang="en-US"/>
              <a:t>40</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2"/>
          <p:cNvSpPr txBox="1"/>
          <p:nvPr>
            <p:ph type="title"/>
          </p:nvPr>
        </p:nvSpPr>
        <p:spPr>
          <a:xfrm>
            <a:off x="311700" y="235052"/>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MappingQualityRankSumTest</a:t>
            </a:r>
            <a:endParaRPr/>
          </a:p>
        </p:txBody>
      </p:sp>
      <p:sp>
        <p:nvSpPr>
          <p:cNvPr id="457" name="Google Shape;457;p6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200000"/>
              </a:lnSpc>
              <a:spcBef>
                <a:spcPts val="0"/>
              </a:spcBef>
              <a:spcAft>
                <a:spcPts val="0"/>
              </a:spcAft>
              <a:buSzPts val="1800"/>
              <a:buChar char="●"/>
            </a:pPr>
            <a:r>
              <a:rPr lang="en-US"/>
              <a:t>The rank sum test for </a:t>
            </a:r>
            <a:r>
              <a:rPr lang="en-US" u="sng"/>
              <a:t>mapping qualities of REF reads versus ALT reads</a:t>
            </a:r>
            <a:r>
              <a:rPr lang="en-US"/>
              <a:t>.</a:t>
            </a:r>
            <a:endParaRPr/>
          </a:p>
          <a:p>
            <a:pPr indent="-342900" lvl="0" marL="457200" rtl="0" algn="l">
              <a:lnSpc>
                <a:spcPct val="200000"/>
              </a:lnSpc>
              <a:spcBef>
                <a:spcPts val="0"/>
              </a:spcBef>
              <a:spcAft>
                <a:spcPts val="0"/>
              </a:spcAft>
              <a:buSzPts val="1800"/>
              <a:buChar char="●"/>
            </a:pPr>
            <a:r>
              <a:rPr lang="en-US"/>
              <a:t>Compares the mapping qualities of the reads supporting the reference allele with those supporting the alternate allele.</a:t>
            </a:r>
            <a:endParaRPr/>
          </a:p>
          <a:p>
            <a:pPr indent="-342900" lvl="0" marL="457200" rtl="0" algn="l">
              <a:lnSpc>
                <a:spcPct val="200000"/>
              </a:lnSpc>
              <a:spcBef>
                <a:spcPts val="0"/>
              </a:spcBef>
              <a:spcAft>
                <a:spcPts val="0"/>
              </a:spcAft>
              <a:buSzPts val="1800"/>
              <a:buChar char="●"/>
            </a:pPr>
            <a:r>
              <a:rPr lang="en-US"/>
              <a:t>For variant calling, we are interested in whether there is evidence that the </a:t>
            </a:r>
            <a:r>
              <a:rPr lang="en-US" u="sng"/>
              <a:t>quality of the data supporting the alternate allele</a:t>
            </a:r>
            <a:r>
              <a:rPr lang="en-US"/>
              <a:t> is comparatively low.</a:t>
            </a:r>
            <a:endParaRPr/>
          </a:p>
          <a:p>
            <a:pPr indent="-342900" lvl="0" marL="457200" rtl="0" algn="l">
              <a:lnSpc>
                <a:spcPct val="200000"/>
              </a:lnSpc>
              <a:spcBef>
                <a:spcPts val="0"/>
              </a:spcBef>
              <a:spcAft>
                <a:spcPts val="0"/>
              </a:spcAft>
              <a:buSzPts val="1800"/>
              <a:buChar char="●"/>
            </a:pPr>
            <a:r>
              <a:rPr lang="en-US"/>
              <a:t>GATK suggests filtering if MQRankSum is less than </a:t>
            </a:r>
            <a:r>
              <a:rPr b="1" lang="en-US"/>
              <a:t>–12.5</a:t>
            </a:r>
            <a:r>
              <a:rPr lang="en-US"/>
              <a:t>.</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63"/>
          <p:cNvSpPr txBox="1"/>
          <p:nvPr>
            <p:ph type="title"/>
          </p:nvPr>
        </p:nvSpPr>
        <p:spPr>
          <a:xfrm>
            <a:off x="311700" y="214731"/>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ReadPosRankSumTest</a:t>
            </a:r>
            <a:endParaRPr/>
          </a:p>
        </p:txBody>
      </p:sp>
      <p:sp>
        <p:nvSpPr>
          <p:cNvPr id="463" name="Google Shape;463;p63"/>
          <p:cNvSpPr txBox="1"/>
          <p:nvPr>
            <p:ph idx="1" type="body"/>
          </p:nvPr>
        </p:nvSpPr>
        <p:spPr>
          <a:xfrm>
            <a:off x="311700" y="955040"/>
            <a:ext cx="8520600" cy="3759199"/>
          </a:xfrm>
          <a:prstGeom prst="rect">
            <a:avLst/>
          </a:prstGeom>
          <a:noFill/>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US"/>
              <a:t>The rank sum test for </a:t>
            </a:r>
            <a:r>
              <a:rPr lang="en-US" u="sng"/>
              <a:t>relative positioning of REF versus ALT alleles</a:t>
            </a:r>
            <a:r>
              <a:rPr lang="en-US"/>
              <a:t> within reads.</a:t>
            </a:r>
            <a:endParaRPr/>
          </a:p>
          <a:p>
            <a:pPr indent="-342900" lvl="0" marL="457200" rtl="0" algn="l">
              <a:lnSpc>
                <a:spcPct val="200000"/>
              </a:lnSpc>
              <a:spcBef>
                <a:spcPts val="0"/>
              </a:spcBef>
              <a:spcAft>
                <a:spcPts val="0"/>
              </a:spcAft>
              <a:buSzPts val="1800"/>
              <a:buChar char="●"/>
            </a:pPr>
            <a:r>
              <a:rPr lang="en-US"/>
              <a:t>Tests whether there is evidence of bias in the genomic position of reference and alternate alleles within the reads that support them.</a:t>
            </a:r>
            <a:endParaRPr/>
          </a:p>
          <a:p>
            <a:pPr indent="-342900" lvl="0" marL="457200" rtl="0" algn="l">
              <a:lnSpc>
                <a:spcPct val="200000"/>
              </a:lnSpc>
              <a:spcBef>
                <a:spcPts val="0"/>
              </a:spcBef>
              <a:spcAft>
                <a:spcPts val="0"/>
              </a:spcAft>
              <a:buSzPts val="1800"/>
              <a:buChar char="●"/>
            </a:pPr>
            <a:r>
              <a:rPr lang="en-US"/>
              <a:t>If a variant is called only near the ends of reads, can be an indication of error.</a:t>
            </a:r>
            <a:endParaRPr/>
          </a:p>
          <a:p>
            <a:pPr indent="-342900" lvl="0" marL="457200" rtl="0" algn="l">
              <a:lnSpc>
                <a:spcPct val="200000"/>
              </a:lnSpc>
              <a:spcBef>
                <a:spcPts val="0"/>
              </a:spcBef>
              <a:spcAft>
                <a:spcPts val="0"/>
              </a:spcAft>
              <a:buSzPts val="1800"/>
              <a:buChar char="●"/>
            </a:pPr>
            <a:r>
              <a:rPr lang="en-US"/>
              <a:t>GATK suggests filtering if ReadPosRankSum is less than </a:t>
            </a:r>
            <a:r>
              <a:rPr b="1" lang="en-US"/>
              <a:t>–8</a:t>
            </a:r>
            <a:r>
              <a:rPr lang="en-US"/>
              <a:t>.</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4"/>
          <p:cNvSpPr txBox="1"/>
          <p:nvPr>
            <p:ph type="title"/>
          </p:nvPr>
        </p:nvSpPr>
        <p:spPr>
          <a:xfrm>
            <a:off x="311700" y="275691"/>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Strand Odds Ratio (SOR)</a:t>
            </a:r>
            <a:endParaRPr/>
          </a:p>
        </p:txBody>
      </p:sp>
      <p:sp>
        <p:nvSpPr>
          <p:cNvPr id="469" name="Google Shape;469;p64"/>
          <p:cNvSpPr txBox="1"/>
          <p:nvPr>
            <p:ph idx="1" type="body"/>
          </p:nvPr>
        </p:nvSpPr>
        <p:spPr>
          <a:xfrm>
            <a:off x="311700" y="955040"/>
            <a:ext cx="8520600" cy="3613835"/>
          </a:xfrm>
          <a:prstGeom prst="rect">
            <a:avLst/>
          </a:prstGeom>
          <a:noFill/>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US"/>
              <a:t>The strand odds ratio measures the ratio of the odds of the variant being observed on the </a:t>
            </a:r>
            <a:r>
              <a:rPr lang="en-US" u="sng"/>
              <a:t>forward strand versus the reverse strand</a:t>
            </a:r>
            <a:r>
              <a:rPr lang="en-US"/>
              <a:t>.</a:t>
            </a:r>
            <a:endParaRPr/>
          </a:p>
          <a:p>
            <a:pPr indent="-342900" lvl="0" marL="457200" rtl="0" algn="l">
              <a:lnSpc>
                <a:spcPct val="200000"/>
              </a:lnSpc>
              <a:spcBef>
                <a:spcPts val="0"/>
              </a:spcBef>
              <a:spcAft>
                <a:spcPts val="0"/>
              </a:spcAft>
              <a:buSzPts val="1800"/>
              <a:buChar char="●"/>
            </a:pPr>
            <a:r>
              <a:rPr lang="en-US"/>
              <a:t>A high SOR value suggests that the variant is more likely to be real, since it is observed on both strands and is less likely to be a sequencing artifact.</a:t>
            </a:r>
            <a:endParaRPr/>
          </a:p>
          <a:p>
            <a:pPr indent="-342900" lvl="0" marL="457200" rtl="0" algn="l">
              <a:lnSpc>
                <a:spcPct val="200000"/>
              </a:lnSpc>
              <a:spcBef>
                <a:spcPts val="0"/>
              </a:spcBef>
              <a:spcAft>
                <a:spcPts val="0"/>
              </a:spcAft>
              <a:buSzPts val="1800"/>
              <a:buChar char="●"/>
            </a:pPr>
            <a:r>
              <a:rPr lang="en-US"/>
              <a:t>A low SOR value suggests that the variant may be an artifact or that there may be a bias in the sequencing or genotyping process.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5"/>
          <p:cNvSpPr txBox="1"/>
          <p:nvPr>
            <p:ph type="title"/>
          </p:nvPr>
        </p:nvSpPr>
        <p:spPr>
          <a:xfrm>
            <a:off x="311700" y="228278"/>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Inbreeding Coefficient (InbreedingCoeff)</a:t>
            </a:r>
            <a:endParaRPr/>
          </a:p>
        </p:txBody>
      </p:sp>
      <p:sp>
        <p:nvSpPr>
          <p:cNvPr id="475" name="Google Shape;475;p65"/>
          <p:cNvSpPr txBox="1"/>
          <p:nvPr>
            <p:ph idx="1" type="body"/>
          </p:nvPr>
        </p:nvSpPr>
        <p:spPr>
          <a:xfrm>
            <a:off x="311700" y="948267"/>
            <a:ext cx="8520600" cy="3894666"/>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US"/>
              <a:t>A filter option applied to </a:t>
            </a:r>
            <a:r>
              <a:rPr lang="en-US" u="sng"/>
              <a:t>indel</a:t>
            </a:r>
            <a:r>
              <a:rPr lang="en-US"/>
              <a:t>( insertion/deletion) variants.</a:t>
            </a:r>
            <a:endParaRPr/>
          </a:p>
          <a:p>
            <a:pPr indent="-342900" lvl="0" marL="457200" rtl="0" algn="l">
              <a:lnSpc>
                <a:spcPct val="150000"/>
              </a:lnSpc>
              <a:spcBef>
                <a:spcPts val="0"/>
              </a:spcBef>
              <a:spcAft>
                <a:spcPts val="0"/>
              </a:spcAft>
              <a:buSzPts val="1800"/>
              <a:buChar char="●"/>
            </a:pPr>
            <a:r>
              <a:rPr lang="en-US"/>
              <a:t>It is calculated based on the </a:t>
            </a:r>
            <a:r>
              <a:rPr lang="en-US" u="sng"/>
              <a:t>observed and expected number of homozygous genotypes</a:t>
            </a:r>
            <a:r>
              <a:rPr lang="en-US"/>
              <a:t> in a population.</a:t>
            </a:r>
            <a:endParaRPr/>
          </a:p>
          <a:p>
            <a:pPr indent="-342900" lvl="0" marL="457200" rtl="0" algn="l">
              <a:lnSpc>
                <a:spcPct val="150000"/>
              </a:lnSpc>
              <a:spcBef>
                <a:spcPts val="0"/>
              </a:spcBef>
              <a:spcAft>
                <a:spcPts val="0"/>
              </a:spcAft>
              <a:buSzPts val="1800"/>
              <a:buChar char="●"/>
            </a:pPr>
            <a:r>
              <a:rPr lang="en-US"/>
              <a:t>A </a:t>
            </a:r>
            <a:r>
              <a:rPr lang="en-US" u="sng"/>
              <a:t>positive</a:t>
            </a:r>
            <a:r>
              <a:rPr lang="en-US"/>
              <a:t> inbreeding coefficient suggests an </a:t>
            </a:r>
            <a:r>
              <a:rPr lang="en-US" u="sng"/>
              <a:t>excess</a:t>
            </a:r>
            <a:r>
              <a:rPr lang="en-US"/>
              <a:t> of homozygotes, indicating potential inbreeding or relatedness, while a </a:t>
            </a:r>
            <a:r>
              <a:rPr lang="en-US" u="sng"/>
              <a:t>negative</a:t>
            </a:r>
            <a:r>
              <a:rPr lang="en-US"/>
              <a:t> coefficient suggests a </a:t>
            </a:r>
            <a:r>
              <a:rPr lang="en-US" u="sng"/>
              <a:t>deficit</a:t>
            </a:r>
            <a:r>
              <a:rPr lang="en-US"/>
              <a:t> of homozygotes.</a:t>
            </a:r>
            <a:endParaRPr/>
          </a:p>
          <a:p>
            <a:pPr indent="-342900" lvl="0" marL="457200" rtl="0" algn="l">
              <a:lnSpc>
                <a:spcPct val="150000"/>
              </a:lnSpc>
              <a:spcBef>
                <a:spcPts val="0"/>
              </a:spcBef>
              <a:spcAft>
                <a:spcPts val="0"/>
              </a:spcAft>
              <a:buSzPts val="1800"/>
              <a:buChar char="●"/>
            </a:pPr>
            <a:r>
              <a:rPr lang="en-US"/>
              <a:t>Variants with </a:t>
            </a:r>
            <a:r>
              <a:rPr lang="en-US" u="sng"/>
              <a:t>extreme positive or negative</a:t>
            </a:r>
            <a:r>
              <a:rPr lang="en-US"/>
              <a:t> inbreeding coefficients may be more likely to be artifacts or sequencing errors and can be </a:t>
            </a:r>
            <a:r>
              <a:rPr lang="en-US" u="sng"/>
              <a:t>filtered out</a:t>
            </a:r>
            <a:r>
              <a:rPr lang="en-US"/>
              <a: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6"/>
          <p:cNvSpPr txBox="1"/>
          <p:nvPr>
            <p:ph type="title"/>
          </p:nvPr>
        </p:nvSpPr>
        <p:spPr>
          <a:xfrm>
            <a:off x="308687" y="167319"/>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GATK: Hard filtering recommendations</a:t>
            </a:r>
            <a:endParaRPr/>
          </a:p>
        </p:txBody>
      </p:sp>
      <p:sp>
        <p:nvSpPr>
          <p:cNvPr id="481" name="Google Shape;481;p66"/>
          <p:cNvSpPr txBox="1"/>
          <p:nvPr>
            <p:ph idx="1" type="body"/>
          </p:nvPr>
        </p:nvSpPr>
        <p:spPr>
          <a:xfrm>
            <a:off x="308687" y="901861"/>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US" sz="1600"/>
              <a:t>Filtering SNPs where any:</a:t>
            </a:r>
            <a:endParaRPr/>
          </a:p>
          <a:p>
            <a:pPr indent="-171450" lvl="1" marL="768350" rtl="0" algn="l">
              <a:lnSpc>
                <a:spcPct val="200000"/>
              </a:lnSpc>
              <a:spcBef>
                <a:spcPts val="0"/>
              </a:spcBef>
              <a:spcAft>
                <a:spcPts val="0"/>
              </a:spcAft>
              <a:buSzPts val="1200"/>
              <a:buChar char="○"/>
            </a:pPr>
            <a:r>
              <a:rPr b="1" lang="en-US" sz="1600"/>
              <a:t>QD</a:t>
            </a:r>
            <a:r>
              <a:rPr lang="en-US" sz="1600"/>
              <a:t> &lt; 2.0</a:t>
            </a:r>
            <a:endParaRPr/>
          </a:p>
          <a:p>
            <a:pPr indent="-171450" lvl="1" marL="768350" rtl="0" algn="l">
              <a:lnSpc>
                <a:spcPct val="200000"/>
              </a:lnSpc>
              <a:spcBef>
                <a:spcPts val="0"/>
              </a:spcBef>
              <a:spcAft>
                <a:spcPts val="0"/>
              </a:spcAft>
              <a:buSzPts val="1200"/>
              <a:buChar char="○"/>
            </a:pPr>
            <a:r>
              <a:rPr b="1" lang="en-US" sz="1600"/>
              <a:t>MQ</a:t>
            </a:r>
            <a:r>
              <a:rPr lang="en-US" sz="1600"/>
              <a:t> &lt; 40.0</a:t>
            </a:r>
            <a:endParaRPr/>
          </a:p>
          <a:p>
            <a:pPr indent="-171450" lvl="1" marL="768350" rtl="0" algn="l">
              <a:lnSpc>
                <a:spcPct val="200000"/>
              </a:lnSpc>
              <a:spcBef>
                <a:spcPts val="0"/>
              </a:spcBef>
              <a:spcAft>
                <a:spcPts val="0"/>
              </a:spcAft>
              <a:buSzPts val="1200"/>
              <a:buChar char="○"/>
            </a:pPr>
            <a:r>
              <a:rPr b="1" lang="en-US" sz="1600"/>
              <a:t>FS</a:t>
            </a:r>
            <a:r>
              <a:rPr lang="en-US" sz="1600"/>
              <a:t> &gt; 60.0</a:t>
            </a:r>
            <a:endParaRPr/>
          </a:p>
          <a:p>
            <a:pPr indent="-171450" lvl="1" marL="768350" rtl="0" algn="l">
              <a:lnSpc>
                <a:spcPct val="200000"/>
              </a:lnSpc>
              <a:spcBef>
                <a:spcPts val="0"/>
              </a:spcBef>
              <a:spcAft>
                <a:spcPts val="0"/>
              </a:spcAft>
              <a:buSzPts val="1200"/>
              <a:buChar char="○"/>
            </a:pPr>
            <a:r>
              <a:rPr b="1" lang="en-US" sz="1600"/>
              <a:t>SOR</a:t>
            </a:r>
            <a:r>
              <a:rPr lang="en-US" sz="1600"/>
              <a:t> &gt; 3.0</a:t>
            </a:r>
            <a:endParaRPr/>
          </a:p>
          <a:p>
            <a:pPr indent="-171450" lvl="1" marL="768350" rtl="0" algn="l">
              <a:lnSpc>
                <a:spcPct val="200000"/>
              </a:lnSpc>
              <a:spcBef>
                <a:spcPts val="0"/>
              </a:spcBef>
              <a:spcAft>
                <a:spcPts val="0"/>
              </a:spcAft>
              <a:buSzPts val="1200"/>
              <a:buChar char="○"/>
            </a:pPr>
            <a:r>
              <a:rPr b="1" lang="en-US" sz="1600"/>
              <a:t>MQRankSum</a:t>
            </a:r>
            <a:r>
              <a:rPr lang="en-US" sz="1600"/>
              <a:t> &lt; -12.5</a:t>
            </a:r>
            <a:endParaRPr/>
          </a:p>
          <a:p>
            <a:pPr indent="-171450" lvl="1" marL="768350" rtl="0" algn="l">
              <a:lnSpc>
                <a:spcPct val="200000"/>
              </a:lnSpc>
              <a:spcBef>
                <a:spcPts val="0"/>
              </a:spcBef>
              <a:spcAft>
                <a:spcPts val="0"/>
              </a:spcAft>
              <a:buSzPts val="1200"/>
              <a:buChar char="○"/>
            </a:pPr>
            <a:r>
              <a:rPr b="1" lang="en-US" sz="1600"/>
              <a:t>ReadPosRankSum</a:t>
            </a:r>
            <a:r>
              <a:rPr lang="en-US" sz="1600"/>
              <a:t> &lt; -8.0</a:t>
            </a:r>
            <a:endParaRPr sz="1600"/>
          </a:p>
        </p:txBody>
      </p:sp>
      <p:sp>
        <p:nvSpPr>
          <p:cNvPr id="482" name="Google Shape;482;p66"/>
          <p:cNvSpPr txBox="1"/>
          <p:nvPr>
            <p:ph idx="2" type="body"/>
          </p:nvPr>
        </p:nvSpPr>
        <p:spPr>
          <a:xfrm>
            <a:off x="4829387" y="901861"/>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200000"/>
              </a:lnSpc>
              <a:spcBef>
                <a:spcPts val="0"/>
              </a:spcBef>
              <a:spcAft>
                <a:spcPts val="0"/>
              </a:spcAft>
              <a:buSzPts val="1400"/>
              <a:buChar char="●"/>
            </a:pPr>
            <a:r>
              <a:rPr lang="en-US" sz="1600"/>
              <a:t>Filtering Indels where any:</a:t>
            </a:r>
            <a:endParaRPr/>
          </a:p>
          <a:p>
            <a:pPr indent="-171450" lvl="1" marL="768350" rtl="0" algn="l">
              <a:lnSpc>
                <a:spcPct val="200000"/>
              </a:lnSpc>
              <a:spcBef>
                <a:spcPts val="0"/>
              </a:spcBef>
              <a:spcAft>
                <a:spcPts val="0"/>
              </a:spcAft>
              <a:buSzPts val="1200"/>
              <a:buChar char="○"/>
            </a:pPr>
            <a:r>
              <a:rPr b="1" lang="en-US" sz="1600"/>
              <a:t>QD</a:t>
            </a:r>
            <a:r>
              <a:rPr lang="en-US" sz="1600"/>
              <a:t> &lt; 2.0</a:t>
            </a:r>
            <a:endParaRPr/>
          </a:p>
          <a:p>
            <a:pPr indent="-171450" lvl="1" marL="768350" rtl="0" algn="l">
              <a:lnSpc>
                <a:spcPct val="200000"/>
              </a:lnSpc>
              <a:spcBef>
                <a:spcPts val="0"/>
              </a:spcBef>
              <a:spcAft>
                <a:spcPts val="0"/>
              </a:spcAft>
              <a:buSzPts val="1200"/>
              <a:buChar char="○"/>
            </a:pPr>
            <a:r>
              <a:rPr b="1" lang="en-US" sz="1600"/>
              <a:t>ReadPosRankSum</a:t>
            </a:r>
            <a:r>
              <a:rPr lang="en-US" sz="1600"/>
              <a:t> &lt; -20.0</a:t>
            </a:r>
            <a:endParaRPr/>
          </a:p>
          <a:p>
            <a:pPr indent="-171450" lvl="1" marL="768350" rtl="0" algn="l">
              <a:lnSpc>
                <a:spcPct val="200000"/>
              </a:lnSpc>
              <a:spcBef>
                <a:spcPts val="0"/>
              </a:spcBef>
              <a:spcAft>
                <a:spcPts val="0"/>
              </a:spcAft>
              <a:buSzPts val="1200"/>
              <a:buChar char="○"/>
            </a:pPr>
            <a:r>
              <a:rPr b="1" lang="en-US" sz="1600"/>
              <a:t>InbreedingCoeff</a:t>
            </a:r>
            <a:r>
              <a:rPr b="1" baseline="30000" lang="en-US" sz="1600"/>
              <a:t>1</a:t>
            </a:r>
            <a:r>
              <a:rPr lang="en-US" sz="1600"/>
              <a:t> &lt; -0.8</a:t>
            </a:r>
            <a:endParaRPr/>
          </a:p>
          <a:p>
            <a:pPr indent="-171450" lvl="1" marL="768350" rtl="0" algn="l">
              <a:lnSpc>
                <a:spcPct val="200000"/>
              </a:lnSpc>
              <a:spcBef>
                <a:spcPts val="0"/>
              </a:spcBef>
              <a:spcAft>
                <a:spcPts val="0"/>
              </a:spcAft>
              <a:buSzPts val="1200"/>
              <a:buChar char="○"/>
            </a:pPr>
            <a:r>
              <a:rPr b="1" lang="en-US" sz="1600"/>
              <a:t>FS</a:t>
            </a:r>
            <a:r>
              <a:rPr lang="en-US" sz="1600"/>
              <a:t> &gt; 200.0</a:t>
            </a:r>
            <a:endParaRPr/>
          </a:p>
          <a:p>
            <a:pPr indent="-171450" lvl="1" marL="768350" rtl="0" algn="l">
              <a:lnSpc>
                <a:spcPct val="200000"/>
              </a:lnSpc>
              <a:spcBef>
                <a:spcPts val="0"/>
              </a:spcBef>
              <a:spcAft>
                <a:spcPts val="0"/>
              </a:spcAft>
              <a:buSzPts val="1200"/>
              <a:buChar char="○"/>
            </a:pPr>
            <a:r>
              <a:rPr b="1" lang="en-US" sz="1600"/>
              <a:t>SOR</a:t>
            </a:r>
            <a:r>
              <a:rPr lang="en-US" sz="1600"/>
              <a:t> &gt; 10.0</a:t>
            </a:r>
            <a:endParaRPr/>
          </a:p>
          <a:p>
            <a:pPr indent="0" lvl="0" marL="139700" rtl="0" algn="l">
              <a:lnSpc>
                <a:spcPct val="200000"/>
              </a:lnSpc>
              <a:spcBef>
                <a:spcPts val="0"/>
              </a:spcBef>
              <a:spcAft>
                <a:spcPts val="0"/>
              </a:spcAft>
              <a:buSzPts val="1400"/>
              <a:buNone/>
            </a:pPr>
            <a:r>
              <a:rPr baseline="30000" lang="en-US" sz="1600"/>
              <a:t>1</a:t>
            </a:r>
            <a:r>
              <a:rPr lang="en-US" sz="1600"/>
              <a:t> When sample size &gt; </a:t>
            </a:r>
            <a:r>
              <a:rPr lang="en-US" sz="1600" u="sng"/>
              <a:t>10</a:t>
            </a:r>
            <a:endParaRPr sz="1600" u="sng"/>
          </a:p>
        </p:txBody>
      </p:sp>
      <p:sp>
        <p:nvSpPr>
          <p:cNvPr id="483" name="Google Shape;483;p66"/>
          <p:cNvSpPr txBox="1"/>
          <p:nvPr/>
        </p:nvSpPr>
        <p:spPr>
          <a:xfrm>
            <a:off x="1520986" y="4572867"/>
            <a:ext cx="6096001"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Warning</a:t>
            </a:r>
            <a:r>
              <a:rPr b="0" i="0" lang="en-US" sz="1400" u="none" cap="none" strike="noStrike">
                <a:solidFill>
                  <a:srgbClr val="000000"/>
                </a:solidFill>
                <a:latin typeface="Arial"/>
                <a:ea typeface="Arial"/>
                <a:cs typeface="Arial"/>
                <a:sym typeface="Arial"/>
              </a:rPr>
              <a:t>: Threshold on maximum depth should not be used for WES data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67"/>
          <p:cNvSpPr txBox="1"/>
          <p:nvPr>
            <p:ph type="title"/>
          </p:nvPr>
        </p:nvSpPr>
        <p:spPr>
          <a:xfrm>
            <a:off x="311700" y="214732"/>
            <a:ext cx="8520600" cy="572700"/>
          </a:xfrm>
          <a:prstGeom prst="rect">
            <a:avLst/>
          </a:prstGeom>
          <a:noFill/>
          <a:ln>
            <a:noFill/>
          </a:ln>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2800"/>
              <a:buNone/>
            </a:pPr>
            <a:r>
              <a:rPr lang="en-US" sz="2400"/>
              <a:t>GATK : Variant Quality Score Recalibration (VQSR)</a:t>
            </a:r>
            <a:endParaRPr/>
          </a:p>
        </p:txBody>
      </p:sp>
      <p:sp>
        <p:nvSpPr>
          <p:cNvPr id="489" name="Google Shape;489;p67"/>
          <p:cNvSpPr txBox="1"/>
          <p:nvPr>
            <p:ph idx="1" type="body"/>
          </p:nvPr>
        </p:nvSpPr>
        <p:spPr>
          <a:xfrm>
            <a:off x="311700" y="894080"/>
            <a:ext cx="8520600" cy="3674795"/>
          </a:xfrm>
          <a:prstGeom prst="rect">
            <a:avLst/>
          </a:prstGeom>
          <a:noFill/>
          <a:ln>
            <a:noFill/>
          </a:ln>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SzPts val="1800"/>
              <a:buChar char="●"/>
            </a:pPr>
            <a:r>
              <a:rPr lang="en-US"/>
              <a:t>Preferred method</a:t>
            </a:r>
            <a:endParaRPr/>
          </a:p>
          <a:p>
            <a:pPr indent="-342900" lvl="0" marL="457200" rtl="0" algn="l">
              <a:lnSpc>
                <a:spcPct val="200000"/>
              </a:lnSpc>
              <a:spcBef>
                <a:spcPts val="0"/>
              </a:spcBef>
              <a:spcAft>
                <a:spcPts val="0"/>
              </a:spcAft>
              <a:buSzPts val="1800"/>
              <a:buChar char="●"/>
            </a:pPr>
            <a:r>
              <a:rPr lang="en-US"/>
              <a:t>Requires:</a:t>
            </a:r>
            <a:endParaRPr/>
          </a:p>
          <a:p>
            <a:pPr indent="-317500" lvl="1" marL="914400" rtl="0" algn="l">
              <a:lnSpc>
                <a:spcPct val="200000"/>
              </a:lnSpc>
              <a:spcBef>
                <a:spcPts val="0"/>
              </a:spcBef>
              <a:spcAft>
                <a:spcPts val="0"/>
              </a:spcAft>
              <a:buSzPts val="1400"/>
              <a:buChar char="○"/>
            </a:pPr>
            <a:r>
              <a:rPr lang="en-US"/>
              <a:t>DNA-seq data ( not working on RNA-seq data)</a:t>
            </a:r>
            <a:endParaRPr/>
          </a:p>
          <a:p>
            <a:pPr indent="-317500" lvl="1" marL="914400" rtl="0" algn="l">
              <a:lnSpc>
                <a:spcPct val="200000"/>
              </a:lnSpc>
              <a:spcBef>
                <a:spcPts val="0"/>
              </a:spcBef>
              <a:spcAft>
                <a:spcPts val="0"/>
              </a:spcAft>
              <a:buSzPts val="1400"/>
              <a:buChar char="○"/>
            </a:pPr>
            <a:r>
              <a:rPr lang="en-US"/>
              <a:t>Well curated training/truth resources (usually not available for non human organisms)</a:t>
            </a:r>
            <a:endParaRPr/>
          </a:p>
          <a:p>
            <a:pPr indent="-317500" lvl="1" marL="914400" rtl="0" algn="l">
              <a:lnSpc>
                <a:spcPct val="200000"/>
              </a:lnSpc>
              <a:spcBef>
                <a:spcPts val="0"/>
              </a:spcBef>
              <a:spcAft>
                <a:spcPts val="0"/>
              </a:spcAft>
              <a:buSzPts val="1400"/>
              <a:buChar char="○"/>
            </a:pPr>
            <a:r>
              <a:rPr lang="en-US"/>
              <a:t>Large amount of variants (no targeted gene panels, etc.)</a:t>
            </a:r>
            <a:endParaRPr/>
          </a:p>
          <a:p>
            <a:pPr indent="-317500" lvl="1" marL="914400" rtl="0" algn="l">
              <a:lnSpc>
                <a:spcPct val="200000"/>
              </a:lnSpc>
              <a:spcBef>
                <a:spcPts val="0"/>
              </a:spcBef>
              <a:spcAft>
                <a:spcPts val="0"/>
              </a:spcAft>
              <a:buSzPts val="1400"/>
              <a:buChar char="○"/>
            </a:pPr>
            <a:r>
              <a:rPr lang="en-US"/>
              <a:t>&gt; 30 samples for WES data ( 1000G WES samples can be added if needed but not optimal)</a:t>
            </a:r>
            <a:endParaRPr/>
          </a:p>
          <a:p>
            <a:pPr indent="-342900" lvl="0" marL="457200" rtl="0" algn="l">
              <a:lnSpc>
                <a:spcPct val="200000"/>
              </a:lnSpc>
              <a:spcBef>
                <a:spcPts val="0"/>
              </a:spcBef>
              <a:spcAft>
                <a:spcPts val="0"/>
              </a:spcAft>
              <a:buSzPts val="1800"/>
              <a:buChar char="●"/>
            </a:pPr>
            <a:r>
              <a:rPr lang="en-US"/>
              <a:t>Based on machine learning</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68"/>
          <p:cNvSpPr txBox="1"/>
          <p:nvPr>
            <p:ph type="title"/>
          </p:nvPr>
        </p:nvSpPr>
        <p:spPr>
          <a:xfrm>
            <a:off x="359112" y="133452"/>
            <a:ext cx="8520600" cy="442282"/>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400"/>
              <a:t>GATK : VQSR workflow</a:t>
            </a:r>
            <a:endParaRPr/>
          </a:p>
        </p:txBody>
      </p:sp>
      <p:pic>
        <p:nvPicPr>
          <p:cNvPr id="495" name="Google Shape;495;p68"/>
          <p:cNvPicPr preferRelativeResize="0"/>
          <p:nvPr/>
        </p:nvPicPr>
        <p:blipFill rotWithShape="1">
          <a:blip r:embed="rId3">
            <a:alphaModFix/>
          </a:blip>
          <a:srcRect b="0" l="0" r="0" t="0"/>
          <a:stretch/>
        </p:blipFill>
        <p:spPr>
          <a:xfrm>
            <a:off x="359112" y="751840"/>
            <a:ext cx="8554530" cy="40030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6"/>
          <p:cNvSpPr txBox="1"/>
          <p:nvPr>
            <p:ph type="title"/>
          </p:nvPr>
        </p:nvSpPr>
        <p:spPr>
          <a:xfrm>
            <a:off x="311700" y="109526"/>
            <a:ext cx="8520600" cy="456218"/>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What variants look like in a genome browser</a:t>
            </a:r>
            <a:endParaRPr/>
          </a:p>
        </p:txBody>
      </p:sp>
      <p:pic>
        <p:nvPicPr>
          <p:cNvPr id="97" name="Google Shape;97;p6"/>
          <p:cNvPicPr preferRelativeResize="0"/>
          <p:nvPr/>
        </p:nvPicPr>
        <p:blipFill rotWithShape="1">
          <a:blip r:embed="rId3">
            <a:alphaModFix/>
          </a:blip>
          <a:srcRect b="0" l="0" r="0" t="0"/>
          <a:stretch/>
        </p:blipFill>
        <p:spPr>
          <a:xfrm>
            <a:off x="138112" y="724106"/>
            <a:ext cx="8867775" cy="43338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9"/>
          <p:cNvSpPr txBox="1"/>
          <p:nvPr>
            <p:ph type="title"/>
          </p:nvPr>
        </p:nvSpPr>
        <p:spPr>
          <a:xfrm>
            <a:off x="311700" y="18775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GATK : VQSR SNP human resources</a:t>
            </a:r>
            <a:endParaRPr/>
          </a:p>
        </p:txBody>
      </p:sp>
      <p:sp>
        <p:nvSpPr>
          <p:cNvPr id="501" name="Google Shape;501;p69"/>
          <p:cNvSpPr txBox="1"/>
          <p:nvPr>
            <p:ph idx="1" type="body"/>
          </p:nvPr>
        </p:nvSpPr>
        <p:spPr>
          <a:xfrm>
            <a:off x="311700" y="875893"/>
            <a:ext cx="3999900" cy="34164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Char char="●"/>
            </a:pPr>
            <a:r>
              <a:rPr b="1" lang="en-US"/>
              <a:t>Hapmap</a:t>
            </a:r>
            <a:endParaRPr b="1"/>
          </a:p>
          <a:p>
            <a:pPr indent="-171450" lvl="1" marL="768350" rtl="0" algn="l">
              <a:lnSpc>
                <a:spcPct val="150000"/>
              </a:lnSpc>
              <a:spcBef>
                <a:spcPts val="0"/>
              </a:spcBef>
              <a:spcAft>
                <a:spcPts val="0"/>
              </a:spcAft>
              <a:buSzPts val="1200"/>
              <a:buChar char="○"/>
            </a:pPr>
            <a:r>
              <a:rPr lang="en-US" sz="1400"/>
              <a:t>Training</a:t>
            </a:r>
            <a:endParaRPr/>
          </a:p>
          <a:p>
            <a:pPr indent="-171450" lvl="1" marL="768350" rtl="0" algn="l">
              <a:lnSpc>
                <a:spcPct val="150000"/>
              </a:lnSpc>
              <a:spcBef>
                <a:spcPts val="0"/>
              </a:spcBef>
              <a:spcAft>
                <a:spcPts val="0"/>
              </a:spcAft>
              <a:buSzPts val="1200"/>
              <a:buChar char="○"/>
            </a:pPr>
            <a:r>
              <a:rPr lang="en-US" sz="1400"/>
              <a:t>Truth</a:t>
            </a:r>
            <a:endParaRPr/>
          </a:p>
          <a:p>
            <a:pPr indent="-171450" lvl="1" marL="768350" rtl="0" algn="l">
              <a:lnSpc>
                <a:spcPct val="150000"/>
              </a:lnSpc>
              <a:spcBef>
                <a:spcPts val="0"/>
              </a:spcBef>
              <a:spcAft>
                <a:spcPts val="0"/>
              </a:spcAft>
              <a:buSzPts val="1200"/>
              <a:buChar char="○"/>
            </a:pPr>
            <a:r>
              <a:rPr lang="en-US" sz="1400"/>
              <a:t>Prior = 15</a:t>
            </a:r>
            <a:endParaRPr/>
          </a:p>
          <a:p>
            <a:pPr indent="-317500" lvl="0" marL="457200" rtl="0" algn="l">
              <a:lnSpc>
                <a:spcPct val="150000"/>
              </a:lnSpc>
              <a:spcBef>
                <a:spcPts val="0"/>
              </a:spcBef>
              <a:spcAft>
                <a:spcPts val="0"/>
              </a:spcAft>
              <a:buSzPts val="1400"/>
              <a:buChar char="●"/>
            </a:pPr>
            <a:r>
              <a:rPr b="1" lang="en-US"/>
              <a:t>Omni</a:t>
            </a:r>
            <a:endParaRPr/>
          </a:p>
          <a:p>
            <a:pPr indent="-171450" lvl="1" marL="768350" rtl="0" algn="l">
              <a:lnSpc>
                <a:spcPct val="150000"/>
              </a:lnSpc>
              <a:spcBef>
                <a:spcPts val="0"/>
              </a:spcBef>
              <a:spcAft>
                <a:spcPts val="0"/>
              </a:spcAft>
              <a:buSzPts val="1200"/>
              <a:buChar char="○"/>
            </a:pPr>
            <a:r>
              <a:rPr lang="en-US" sz="1400"/>
              <a:t>Training</a:t>
            </a:r>
            <a:endParaRPr/>
          </a:p>
          <a:p>
            <a:pPr indent="-171450" lvl="1" marL="768350" rtl="0" algn="l">
              <a:lnSpc>
                <a:spcPct val="150000"/>
              </a:lnSpc>
              <a:spcBef>
                <a:spcPts val="0"/>
              </a:spcBef>
              <a:spcAft>
                <a:spcPts val="0"/>
              </a:spcAft>
              <a:buSzPts val="1200"/>
              <a:buChar char="○"/>
            </a:pPr>
            <a:r>
              <a:rPr lang="en-US" sz="1400"/>
              <a:t>Truth</a:t>
            </a:r>
            <a:endParaRPr/>
          </a:p>
          <a:p>
            <a:pPr indent="-171450" lvl="1" marL="768350" rtl="0" algn="l">
              <a:lnSpc>
                <a:spcPct val="150000"/>
              </a:lnSpc>
              <a:spcBef>
                <a:spcPts val="0"/>
              </a:spcBef>
              <a:spcAft>
                <a:spcPts val="0"/>
              </a:spcAft>
              <a:buSzPts val="1200"/>
              <a:buChar char="○"/>
            </a:pPr>
            <a:r>
              <a:rPr lang="en-US" sz="1400"/>
              <a:t>Prior = 12</a:t>
            </a:r>
            <a:endParaRPr sz="1400"/>
          </a:p>
        </p:txBody>
      </p:sp>
      <p:sp>
        <p:nvSpPr>
          <p:cNvPr id="502" name="Google Shape;502;p69"/>
          <p:cNvSpPr txBox="1"/>
          <p:nvPr>
            <p:ph idx="2" type="body"/>
          </p:nvPr>
        </p:nvSpPr>
        <p:spPr>
          <a:xfrm>
            <a:off x="4832400" y="875893"/>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b="1" lang="en-US"/>
              <a:t>1000G SNPs High confidence</a:t>
            </a:r>
            <a:endParaRPr/>
          </a:p>
          <a:p>
            <a:pPr indent="-171450" lvl="1" marL="768350" rtl="0" algn="l">
              <a:lnSpc>
                <a:spcPct val="150000"/>
              </a:lnSpc>
              <a:spcBef>
                <a:spcPts val="0"/>
              </a:spcBef>
              <a:spcAft>
                <a:spcPts val="0"/>
              </a:spcAft>
              <a:buSzPts val="1200"/>
              <a:buChar char="○"/>
            </a:pPr>
            <a:r>
              <a:rPr lang="en-US" sz="1400"/>
              <a:t>Training</a:t>
            </a:r>
            <a:endParaRPr/>
          </a:p>
          <a:p>
            <a:pPr indent="-171450" lvl="1" marL="768350" rtl="0" algn="l">
              <a:lnSpc>
                <a:spcPct val="150000"/>
              </a:lnSpc>
              <a:spcBef>
                <a:spcPts val="0"/>
              </a:spcBef>
              <a:spcAft>
                <a:spcPts val="0"/>
              </a:spcAft>
              <a:buSzPts val="1200"/>
              <a:buChar char="○"/>
            </a:pPr>
            <a:r>
              <a:rPr lang="en-US" sz="1400"/>
              <a:t>Prior = 10</a:t>
            </a:r>
            <a:endParaRPr/>
          </a:p>
          <a:p>
            <a:pPr indent="0" lvl="0" marL="139700" rtl="0" algn="l">
              <a:lnSpc>
                <a:spcPct val="150000"/>
              </a:lnSpc>
              <a:spcBef>
                <a:spcPts val="0"/>
              </a:spcBef>
              <a:spcAft>
                <a:spcPts val="0"/>
              </a:spcAft>
              <a:buSzPts val="1400"/>
              <a:buNone/>
            </a:pPr>
            <a:r>
              <a:t/>
            </a:r>
            <a:endParaRPr/>
          </a:p>
          <a:p>
            <a:pPr indent="-317500" lvl="0" marL="457200" rtl="0" algn="l">
              <a:lnSpc>
                <a:spcPct val="150000"/>
              </a:lnSpc>
              <a:spcBef>
                <a:spcPts val="0"/>
              </a:spcBef>
              <a:spcAft>
                <a:spcPts val="0"/>
              </a:spcAft>
              <a:buSzPts val="1400"/>
              <a:buChar char="●"/>
            </a:pPr>
            <a:r>
              <a:rPr b="1" lang="en-US"/>
              <a:t>dbSNP</a:t>
            </a:r>
            <a:endParaRPr b="1"/>
          </a:p>
          <a:p>
            <a:pPr indent="-171450" lvl="1" marL="768350" rtl="0" algn="l">
              <a:lnSpc>
                <a:spcPct val="150000"/>
              </a:lnSpc>
              <a:spcBef>
                <a:spcPts val="0"/>
              </a:spcBef>
              <a:spcAft>
                <a:spcPts val="0"/>
              </a:spcAft>
              <a:buSzPts val="1200"/>
              <a:buChar char="○"/>
            </a:pPr>
            <a:r>
              <a:rPr lang="en-US" sz="1400"/>
              <a:t>Known</a:t>
            </a:r>
            <a:endParaRPr/>
          </a:p>
          <a:p>
            <a:pPr indent="-171450" lvl="1" marL="768350" rtl="0" algn="l">
              <a:lnSpc>
                <a:spcPct val="150000"/>
              </a:lnSpc>
              <a:spcBef>
                <a:spcPts val="0"/>
              </a:spcBef>
              <a:spcAft>
                <a:spcPts val="0"/>
              </a:spcAft>
              <a:buSzPts val="1200"/>
              <a:buChar char="○"/>
            </a:pPr>
            <a:r>
              <a:rPr lang="en-US" sz="1400"/>
              <a:t>Prior = 2</a:t>
            </a:r>
            <a:endParaRPr sz="1400"/>
          </a:p>
        </p:txBody>
      </p:sp>
      <p:sp>
        <p:nvSpPr>
          <p:cNvPr id="503" name="Google Shape;503;p69"/>
          <p:cNvSpPr/>
          <p:nvPr/>
        </p:nvSpPr>
        <p:spPr>
          <a:xfrm>
            <a:off x="7213663" y="4712104"/>
            <a:ext cx="193033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baseline="30000" i="0" lang="en-US" sz="1200" u="none" cap="none" strike="noStrike">
                <a:solidFill>
                  <a:srgbClr val="000000"/>
                </a:solidFill>
                <a:latin typeface="Arial"/>
                <a:ea typeface="Arial"/>
                <a:cs typeface="Arial"/>
                <a:sym typeface="Arial"/>
              </a:rPr>
              <a:t>1 </a:t>
            </a:r>
            <a:r>
              <a:rPr b="0" i="0" lang="en-US" sz="1200" u="none" cap="none" strike="noStrike">
                <a:solidFill>
                  <a:srgbClr val="000000"/>
                </a:solidFill>
                <a:latin typeface="Arial"/>
                <a:ea typeface="Arial"/>
                <a:cs typeface="Arial"/>
                <a:sym typeface="Arial"/>
              </a:rPr>
              <a:t>Not to be used for WES </a:t>
            </a:r>
            <a:endParaRPr b="0" i="0" sz="1400" u="none" cap="none" strike="noStrike">
              <a:solidFill>
                <a:srgbClr val="000000"/>
              </a:solidFill>
              <a:latin typeface="Arial"/>
              <a:ea typeface="Arial"/>
              <a:cs typeface="Arial"/>
              <a:sym typeface="Arial"/>
            </a:endParaRPr>
          </a:p>
        </p:txBody>
      </p:sp>
      <p:sp>
        <p:nvSpPr>
          <p:cNvPr id="504" name="Google Shape;504;p69"/>
          <p:cNvSpPr/>
          <p:nvPr/>
        </p:nvSpPr>
        <p:spPr>
          <a:xfrm>
            <a:off x="202184" y="4681326"/>
            <a:ext cx="22236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GATK (broadinstitute.org)</a:t>
            </a:r>
            <a:endParaRPr b="0" i="0" sz="1400" u="none" cap="none" strike="noStrike">
              <a:solidFill>
                <a:srgbClr val="000000"/>
              </a:solidFill>
              <a:latin typeface="Arial"/>
              <a:ea typeface="Arial"/>
              <a:cs typeface="Arial"/>
              <a:sym typeface="Arial"/>
            </a:endParaRPr>
          </a:p>
        </p:txBody>
      </p:sp>
      <p:sp>
        <p:nvSpPr>
          <p:cNvPr id="505" name="Google Shape;505;p69"/>
          <p:cNvSpPr txBox="1"/>
          <p:nvPr/>
        </p:nvSpPr>
        <p:spPr>
          <a:xfrm>
            <a:off x="883920" y="4138405"/>
            <a:ext cx="73761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Annotations</a:t>
            </a:r>
            <a:r>
              <a:rPr b="0" i="0" lang="en-US" sz="1400" u="none" cap="none" strike="noStrike">
                <a:solidFill>
                  <a:srgbClr val="000000"/>
                </a:solidFill>
                <a:latin typeface="Arial"/>
                <a:ea typeface="Arial"/>
                <a:cs typeface="Arial"/>
                <a:sym typeface="Arial"/>
              </a:rPr>
              <a:t>: QD, MD, MQRankSum, ReadPosRankSum, FS, SOR, DP</a:t>
            </a:r>
            <a:r>
              <a:rPr b="0" baseline="30000" i="0" lang="en-US" sz="1400" u="none" cap="none" strike="noStrike">
                <a:solidFill>
                  <a:srgbClr val="000000"/>
                </a:solidFill>
                <a:latin typeface="Arial"/>
                <a:ea typeface="Arial"/>
                <a:cs typeface="Arial"/>
                <a:sym typeface="Arial"/>
              </a:rPr>
              <a:t>1</a:t>
            </a:r>
            <a:r>
              <a:rPr b="0" i="0" lang="en-US" sz="1400" u="none" cap="none" strike="noStrike">
                <a:solidFill>
                  <a:srgbClr val="000000"/>
                </a:solidFill>
                <a:latin typeface="Arial"/>
                <a:ea typeface="Arial"/>
                <a:cs typeface="Arial"/>
                <a:sym typeface="Arial"/>
              </a:rPr>
              <a:t>,  InbreedingCoeff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p70"/>
          <p:cNvSpPr txBox="1"/>
          <p:nvPr>
            <p:ph type="title"/>
          </p:nvPr>
        </p:nvSpPr>
        <p:spPr>
          <a:xfrm>
            <a:off x="311700" y="237200"/>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GATK : VQSR Indel human resources </a:t>
            </a:r>
            <a:endParaRPr/>
          </a:p>
        </p:txBody>
      </p:sp>
      <p:sp>
        <p:nvSpPr>
          <p:cNvPr id="511" name="Google Shape;511;p7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200000"/>
              </a:lnSpc>
              <a:spcBef>
                <a:spcPts val="0"/>
              </a:spcBef>
              <a:spcAft>
                <a:spcPts val="0"/>
              </a:spcAft>
              <a:buSzPts val="1400"/>
              <a:buChar char="●"/>
            </a:pPr>
            <a:r>
              <a:rPr b="1" lang="en-US" sz="1800"/>
              <a:t>Mills Indels</a:t>
            </a:r>
            <a:endParaRPr b="1" sz="1800"/>
          </a:p>
          <a:p>
            <a:pPr indent="-171450" lvl="1" marL="768350" rtl="0" algn="l">
              <a:lnSpc>
                <a:spcPct val="200000"/>
              </a:lnSpc>
              <a:spcBef>
                <a:spcPts val="0"/>
              </a:spcBef>
              <a:spcAft>
                <a:spcPts val="0"/>
              </a:spcAft>
              <a:buSzPts val="1200"/>
              <a:buChar char="○"/>
            </a:pPr>
            <a:r>
              <a:rPr lang="en-US" sz="1800"/>
              <a:t>Training</a:t>
            </a:r>
            <a:endParaRPr/>
          </a:p>
          <a:p>
            <a:pPr indent="-171450" lvl="1" marL="768350" rtl="0" algn="l">
              <a:lnSpc>
                <a:spcPct val="200000"/>
              </a:lnSpc>
              <a:spcBef>
                <a:spcPts val="0"/>
              </a:spcBef>
              <a:spcAft>
                <a:spcPts val="0"/>
              </a:spcAft>
              <a:buSzPts val="1200"/>
              <a:buChar char="○"/>
            </a:pPr>
            <a:r>
              <a:rPr lang="en-US" sz="1800"/>
              <a:t>Truth</a:t>
            </a:r>
            <a:endParaRPr/>
          </a:p>
          <a:p>
            <a:pPr indent="-171450" lvl="1" marL="768350" rtl="0" algn="l">
              <a:lnSpc>
                <a:spcPct val="200000"/>
              </a:lnSpc>
              <a:spcBef>
                <a:spcPts val="0"/>
              </a:spcBef>
              <a:spcAft>
                <a:spcPts val="0"/>
              </a:spcAft>
              <a:buSzPts val="1200"/>
              <a:buChar char="○"/>
            </a:pPr>
            <a:r>
              <a:rPr lang="en-US" sz="1800"/>
              <a:t>Prior = 12</a:t>
            </a:r>
            <a:endParaRPr sz="1800"/>
          </a:p>
        </p:txBody>
      </p:sp>
      <p:sp>
        <p:nvSpPr>
          <p:cNvPr id="512" name="Google Shape;512;p7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p>
            <a:pPr indent="-317500" lvl="0" marL="457200" rtl="0" algn="l">
              <a:lnSpc>
                <a:spcPct val="200000"/>
              </a:lnSpc>
              <a:spcBef>
                <a:spcPts val="0"/>
              </a:spcBef>
              <a:spcAft>
                <a:spcPts val="0"/>
              </a:spcAft>
              <a:buSzPts val="1400"/>
              <a:buChar char="●"/>
            </a:pPr>
            <a:r>
              <a:rPr b="1" lang="en-US" sz="1800"/>
              <a:t>dbSNP</a:t>
            </a:r>
            <a:endParaRPr b="1" sz="1800"/>
          </a:p>
          <a:p>
            <a:pPr indent="-171450" lvl="1" marL="768350" rtl="0" algn="l">
              <a:lnSpc>
                <a:spcPct val="200000"/>
              </a:lnSpc>
              <a:spcBef>
                <a:spcPts val="0"/>
              </a:spcBef>
              <a:spcAft>
                <a:spcPts val="0"/>
              </a:spcAft>
              <a:buSzPts val="1200"/>
              <a:buChar char="○"/>
            </a:pPr>
            <a:r>
              <a:rPr lang="en-US" sz="1800"/>
              <a:t>Known</a:t>
            </a:r>
            <a:endParaRPr/>
          </a:p>
          <a:p>
            <a:pPr indent="-171450" lvl="1" marL="768350" rtl="0" algn="l">
              <a:lnSpc>
                <a:spcPct val="200000"/>
              </a:lnSpc>
              <a:spcBef>
                <a:spcPts val="0"/>
              </a:spcBef>
              <a:spcAft>
                <a:spcPts val="0"/>
              </a:spcAft>
              <a:buSzPts val="1200"/>
              <a:buChar char="○"/>
            </a:pPr>
            <a:r>
              <a:rPr lang="en-US" sz="1800"/>
              <a:t>Prior = 2</a:t>
            </a:r>
            <a:endParaRPr sz="1800"/>
          </a:p>
        </p:txBody>
      </p:sp>
      <p:sp>
        <p:nvSpPr>
          <p:cNvPr id="513" name="Google Shape;513;p70"/>
          <p:cNvSpPr txBox="1"/>
          <p:nvPr/>
        </p:nvSpPr>
        <p:spPr>
          <a:xfrm>
            <a:off x="850054" y="4050452"/>
            <a:ext cx="74438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Annotations</a:t>
            </a:r>
            <a:r>
              <a:rPr b="0" i="0" lang="en-US" sz="1400" u="none" cap="none" strike="noStrike">
                <a:solidFill>
                  <a:srgbClr val="000000"/>
                </a:solidFill>
                <a:latin typeface="Arial"/>
                <a:ea typeface="Arial"/>
                <a:cs typeface="Arial"/>
                <a:sym typeface="Arial"/>
              </a:rPr>
              <a:t>: QD, MD, MQRankSum, ReadPosRankSum, FS, SOR, DP</a:t>
            </a:r>
            <a:r>
              <a:rPr b="0" baseline="30000" i="0" lang="en-US" sz="1400" u="none" cap="none" strike="noStrike">
                <a:solidFill>
                  <a:srgbClr val="000000"/>
                </a:solidFill>
                <a:latin typeface="Arial"/>
                <a:ea typeface="Arial"/>
                <a:cs typeface="Arial"/>
                <a:sym typeface="Arial"/>
              </a:rPr>
              <a:t>1</a:t>
            </a:r>
            <a:r>
              <a:rPr b="0" i="0" lang="en-US" sz="1400" u="none" cap="none" strike="noStrike">
                <a:solidFill>
                  <a:srgbClr val="000000"/>
                </a:solidFill>
                <a:latin typeface="Arial"/>
                <a:ea typeface="Arial"/>
                <a:cs typeface="Arial"/>
                <a:sym typeface="Arial"/>
              </a:rPr>
              <a:t>, InbreedingCoeff</a:t>
            </a:r>
            <a:endParaRPr b="0" i="0" sz="1400" u="none" cap="none" strike="noStrike">
              <a:solidFill>
                <a:srgbClr val="000000"/>
              </a:solidFill>
              <a:latin typeface="Arial"/>
              <a:ea typeface="Arial"/>
              <a:cs typeface="Arial"/>
              <a:sym typeface="Arial"/>
            </a:endParaRPr>
          </a:p>
        </p:txBody>
      </p:sp>
      <p:sp>
        <p:nvSpPr>
          <p:cNvPr id="514" name="Google Shape;514;p70"/>
          <p:cNvSpPr/>
          <p:nvPr/>
        </p:nvSpPr>
        <p:spPr>
          <a:xfrm>
            <a:off x="7213663" y="4712104"/>
            <a:ext cx="1930337" cy="27699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baseline="30000" i="0" lang="en-US" sz="1200" u="none" cap="none" strike="noStrike">
                <a:solidFill>
                  <a:srgbClr val="000000"/>
                </a:solidFill>
                <a:latin typeface="Arial"/>
                <a:ea typeface="Arial"/>
                <a:cs typeface="Arial"/>
                <a:sym typeface="Arial"/>
              </a:rPr>
              <a:t>1 </a:t>
            </a:r>
            <a:r>
              <a:rPr b="0" i="0" lang="en-US" sz="1200" u="none" cap="none" strike="noStrike">
                <a:solidFill>
                  <a:srgbClr val="000000"/>
                </a:solidFill>
                <a:latin typeface="Arial"/>
                <a:ea typeface="Arial"/>
                <a:cs typeface="Arial"/>
                <a:sym typeface="Arial"/>
              </a:rPr>
              <a:t>Not to be used for WES </a:t>
            </a:r>
            <a:endParaRPr b="0" i="0" sz="1400" u="none" cap="none" strike="noStrike">
              <a:solidFill>
                <a:srgbClr val="000000"/>
              </a:solidFill>
              <a:latin typeface="Arial"/>
              <a:ea typeface="Arial"/>
              <a:cs typeface="Arial"/>
              <a:sym typeface="Arial"/>
            </a:endParaRPr>
          </a:p>
        </p:txBody>
      </p:sp>
      <p:sp>
        <p:nvSpPr>
          <p:cNvPr id="515" name="Google Shape;515;p70"/>
          <p:cNvSpPr/>
          <p:nvPr/>
        </p:nvSpPr>
        <p:spPr>
          <a:xfrm>
            <a:off x="202184" y="4681326"/>
            <a:ext cx="2223686"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rgbClr val="000000"/>
                </a:solidFill>
                <a:latin typeface="Arial"/>
                <a:ea typeface="Arial"/>
                <a:cs typeface="Arial"/>
                <a:sym typeface="Arial"/>
                <a:hlinkClick r:id="rId3">
                  <a:extLst>
                    <a:ext uri="{A12FA001-AC4F-418D-AE19-62706E023703}">
                      <ahyp:hlinkClr val="tx"/>
                    </a:ext>
                  </a:extLst>
                </a:hlinkClick>
              </a:rPr>
              <a:t>GATK (broadinstitute.org)</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1"/>
          <p:cNvSpPr txBox="1"/>
          <p:nvPr>
            <p:ph type="title"/>
          </p:nvPr>
        </p:nvSpPr>
        <p:spPr>
          <a:xfrm>
            <a:off x="311700" y="135467"/>
            <a:ext cx="8520600" cy="882258"/>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800"/>
              <a:buNone/>
            </a:pPr>
            <a:r>
              <a:rPr lang="en-US" sz="2200"/>
              <a:t>Convolutional Neural Net (CNN)</a:t>
            </a:r>
            <a:endParaRPr sz="2200"/>
          </a:p>
        </p:txBody>
      </p:sp>
      <p:sp>
        <p:nvSpPr>
          <p:cNvPr id="521" name="Google Shape;521;p71"/>
          <p:cNvSpPr txBox="1"/>
          <p:nvPr>
            <p:ph idx="1" type="body"/>
          </p:nvPr>
        </p:nvSpPr>
        <p:spPr>
          <a:xfrm>
            <a:off x="311700" y="812800"/>
            <a:ext cx="8520600" cy="3738880"/>
          </a:xfrm>
          <a:prstGeom prst="rect">
            <a:avLst/>
          </a:prstGeom>
          <a:noFill/>
          <a:ln>
            <a:noFill/>
          </a:ln>
        </p:spPr>
        <p:txBody>
          <a:bodyPr anchorCtr="0" anchor="t" bIns="91425" lIns="91425" spcFirstLastPara="1" rIns="91425" wrap="square" tIns="91425">
            <a:normAutofit fontScale="92500" lnSpcReduction="10000"/>
          </a:bodyPr>
          <a:lstStyle/>
          <a:p>
            <a:pPr indent="-342900" lvl="0" marL="457200" rtl="0" algn="l">
              <a:lnSpc>
                <a:spcPct val="150000"/>
              </a:lnSpc>
              <a:spcBef>
                <a:spcPts val="0"/>
              </a:spcBef>
              <a:spcAft>
                <a:spcPts val="0"/>
              </a:spcAft>
              <a:buSzPct val="108107"/>
              <a:buChar char="●"/>
            </a:pPr>
            <a:r>
              <a:rPr lang="en-US"/>
              <a:t>Annotate a VCF with scores from a Convolutional Neural Network (CNN).</a:t>
            </a:r>
            <a:endParaRPr/>
          </a:p>
          <a:p>
            <a:pPr indent="-342900" lvl="0" marL="457200" rtl="0" algn="l">
              <a:lnSpc>
                <a:spcPct val="150000"/>
              </a:lnSpc>
              <a:spcBef>
                <a:spcPts val="0"/>
              </a:spcBef>
              <a:spcAft>
                <a:spcPts val="0"/>
              </a:spcAft>
              <a:buSzPct val="108107"/>
              <a:buChar char="●"/>
            </a:pPr>
            <a:r>
              <a:rPr lang="en-US"/>
              <a:t>The default model should not be used on VCFs with annotations from joint call-sets.</a:t>
            </a:r>
            <a:endParaRPr/>
          </a:p>
          <a:p>
            <a:pPr indent="-342900" lvl="0" marL="457200" rtl="0" algn="l">
              <a:lnSpc>
                <a:spcPct val="150000"/>
              </a:lnSpc>
              <a:spcBef>
                <a:spcPts val="0"/>
              </a:spcBef>
              <a:spcAft>
                <a:spcPts val="0"/>
              </a:spcAft>
              <a:buSzPct val="108107"/>
              <a:buChar char="●"/>
            </a:pPr>
            <a:r>
              <a:rPr lang="en-US"/>
              <a:t>Two ways to score variants</a:t>
            </a:r>
            <a:endParaRPr/>
          </a:p>
          <a:p>
            <a:pPr indent="-317500" lvl="1" marL="914400" rtl="0" algn="l">
              <a:lnSpc>
                <a:spcPct val="150000"/>
              </a:lnSpc>
              <a:spcBef>
                <a:spcPts val="0"/>
              </a:spcBef>
              <a:spcAft>
                <a:spcPts val="0"/>
              </a:spcAft>
              <a:buSzPct val="108108"/>
              <a:buChar char="○"/>
            </a:pPr>
            <a:r>
              <a:rPr lang="en-US"/>
              <a:t>1D Model</a:t>
            </a:r>
            <a:endParaRPr/>
          </a:p>
          <a:p>
            <a:pPr indent="-317500" lvl="2" marL="1371600" rtl="0" algn="l">
              <a:lnSpc>
                <a:spcPct val="150000"/>
              </a:lnSpc>
              <a:spcBef>
                <a:spcPts val="0"/>
              </a:spcBef>
              <a:spcAft>
                <a:spcPts val="0"/>
              </a:spcAft>
              <a:buSzPct val="108108"/>
              <a:buChar char="■"/>
            </a:pPr>
            <a:r>
              <a:rPr lang="en-US"/>
              <a:t>Variant annotations</a:t>
            </a:r>
            <a:endParaRPr/>
          </a:p>
          <a:p>
            <a:pPr indent="-317500" lvl="2" marL="1371600" rtl="0" algn="l">
              <a:lnSpc>
                <a:spcPct val="150000"/>
              </a:lnSpc>
              <a:spcBef>
                <a:spcPts val="0"/>
              </a:spcBef>
              <a:spcAft>
                <a:spcPts val="0"/>
              </a:spcAft>
              <a:buSzPct val="108108"/>
              <a:buChar char="■"/>
            </a:pPr>
            <a:r>
              <a:rPr lang="en-US"/>
              <a:t>Reference</a:t>
            </a:r>
            <a:endParaRPr/>
          </a:p>
          <a:p>
            <a:pPr indent="-317500" lvl="1" marL="914400" rtl="0" algn="l">
              <a:lnSpc>
                <a:spcPct val="150000"/>
              </a:lnSpc>
              <a:spcBef>
                <a:spcPts val="0"/>
              </a:spcBef>
              <a:spcAft>
                <a:spcPts val="0"/>
              </a:spcAft>
              <a:buSzPct val="108108"/>
              <a:buChar char="○"/>
            </a:pPr>
            <a:r>
              <a:rPr lang="en-US"/>
              <a:t>2D Model</a:t>
            </a:r>
            <a:endParaRPr/>
          </a:p>
          <a:p>
            <a:pPr indent="-317500" lvl="2" marL="1371600" rtl="0" algn="l">
              <a:lnSpc>
                <a:spcPct val="150000"/>
              </a:lnSpc>
              <a:spcBef>
                <a:spcPts val="0"/>
              </a:spcBef>
              <a:spcAft>
                <a:spcPts val="0"/>
              </a:spcAft>
              <a:buSzPct val="108108"/>
              <a:buChar char="■"/>
            </a:pPr>
            <a:r>
              <a:rPr lang="en-US"/>
              <a:t>Variant annotations</a:t>
            </a:r>
            <a:endParaRPr/>
          </a:p>
          <a:p>
            <a:pPr indent="-317500" lvl="2" marL="1371600" rtl="0" algn="l">
              <a:lnSpc>
                <a:spcPct val="150000"/>
              </a:lnSpc>
              <a:spcBef>
                <a:spcPts val="0"/>
              </a:spcBef>
              <a:spcAft>
                <a:spcPts val="0"/>
              </a:spcAft>
              <a:buSzPct val="108108"/>
              <a:buChar char="■"/>
            </a:pPr>
            <a:r>
              <a:rPr lang="en-US"/>
              <a:t>Reference</a:t>
            </a:r>
            <a:endParaRPr/>
          </a:p>
          <a:p>
            <a:pPr indent="-317500" lvl="2" marL="1371600" rtl="0" algn="l">
              <a:lnSpc>
                <a:spcPct val="150000"/>
              </a:lnSpc>
              <a:spcBef>
                <a:spcPts val="0"/>
              </a:spcBef>
              <a:spcAft>
                <a:spcPts val="0"/>
              </a:spcAft>
              <a:buSzPct val="108108"/>
              <a:buChar char="■"/>
            </a:pPr>
            <a:r>
              <a:rPr lang="en-US"/>
              <a:t>Read information</a:t>
            </a:r>
            <a:endParaRPr/>
          </a:p>
        </p:txBody>
      </p:sp>
      <p:pic>
        <p:nvPicPr>
          <p:cNvPr id="522" name="Google Shape;522;p71"/>
          <p:cNvPicPr preferRelativeResize="0"/>
          <p:nvPr/>
        </p:nvPicPr>
        <p:blipFill rotWithShape="1">
          <a:blip r:embed="rId3">
            <a:alphaModFix/>
          </a:blip>
          <a:srcRect b="0" l="0" r="0" t="0"/>
          <a:stretch/>
        </p:blipFill>
        <p:spPr>
          <a:xfrm>
            <a:off x="4997978" y="1884819"/>
            <a:ext cx="2543175" cy="1047750"/>
          </a:xfrm>
          <a:prstGeom prst="rect">
            <a:avLst/>
          </a:prstGeom>
          <a:noFill/>
          <a:ln>
            <a:noFill/>
          </a:ln>
        </p:spPr>
      </p:pic>
      <p:pic>
        <p:nvPicPr>
          <p:cNvPr id="523" name="Google Shape;523;p71"/>
          <p:cNvPicPr preferRelativeResize="0"/>
          <p:nvPr/>
        </p:nvPicPr>
        <p:blipFill rotWithShape="1">
          <a:blip r:embed="rId4">
            <a:alphaModFix/>
          </a:blip>
          <a:srcRect b="0" l="0" r="0" t="0"/>
          <a:stretch/>
        </p:blipFill>
        <p:spPr>
          <a:xfrm>
            <a:off x="4997978" y="3122930"/>
            <a:ext cx="2466975" cy="1428750"/>
          </a:xfrm>
          <a:prstGeom prst="rect">
            <a:avLst/>
          </a:prstGeom>
          <a:noFill/>
          <a:ln>
            <a:noFill/>
          </a:ln>
        </p:spPr>
      </p:pic>
      <p:sp>
        <p:nvSpPr>
          <p:cNvPr id="524" name="Google Shape;524;p71"/>
          <p:cNvSpPr/>
          <p:nvPr/>
        </p:nvSpPr>
        <p:spPr>
          <a:xfrm>
            <a:off x="3663525" y="4742041"/>
            <a:ext cx="5212080"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1" lang="en-US" sz="1050" u="none" cap="none" strike="noStrike">
                <a:solidFill>
                  <a:srgbClr val="000000"/>
                </a:solidFill>
                <a:latin typeface="Arial"/>
                <a:ea typeface="Arial"/>
                <a:cs typeface="Arial"/>
                <a:sym typeface="Arial"/>
              </a:rPr>
              <a:t>https://gatk.broadinstitute.org/hc/en-us/articles/13832712299547-CNNScoreVariants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2"/>
          <p:cNvSpPr txBox="1"/>
          <p:nvPr>
            <p:ph type="title"/>
          </p:nvPr>
        </p:nvSpPr>
        <p:spPr>
          <a:xfrm>
            <a:off x="311700" y="94827"/>
            <a:ext cx="8520600" cy="54864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US"/>
              <a:t>Filter Variants with FilterVariantTranches</a:t>
            </a:r>
            <a:endParaRPr/>
          </a:p>
        </p:txBody>
      </p:sp>
      <p:sp>
        <p:nvSpPr>
          <p:cNvPr id="530" name="Google Shape;530;p72"/>
          <p:cNvSpPr txBox="1"/>
          <p:nvPr>
            <p:ph idx="1" type="body"/>
          </p:nvPr>
        </p:nvSpPr>
        <p:spPr>
          <a:xfrm>
            <a:off x="311701" y="643467"/>
            <a:ext cx="5926540" cy="3908213"/>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US"/>
              <a:t>Apply tranche filtering to VCF based on scores from an annotation in the INFO field.</a:t>
            </a:r>
            <a:endParaRPr/>
          </a:p>
          <a:p>
            <a:pPr indent="-342900" lvl="0" marL="457200" rtl="0" algn="l">
              <a:lnSpc>
                <a:spcPct val="150000"/>
              </a:lnSpc>
              <a:spcBef>
                <a:spcPts val="0"/>
              </a:spcBef>
              <a:spcAft>
                <a:spcPts val="0"/>
              </a:spcAft>
              <a:buSzPts val="1800"/>
              <a:buChar char="●"/>
            </a:pPr>
            <a:r>
              <a:rPr lang="en-US"/>
              <a:t>Tranches are specified in </a:t>
            </a:r>
            <a:r>
              <a:rPr b="1" lang="en-US"/>
              <a:t>percent sensitivity</a:t>
            </a:r>
            <a:r>
              <a:rPr lang="en-US"/>
              <a:t> to the variants in the resource files.</a:t>
            </a:r>
            <a:endParaRPr/>
          </a:p>
          <a:p>
            <a:pPr indent="-342900" lvl="0" marL="457200" rtl="0" algn="l">
              <a:lnSpc>
                <a:spcPct val="150000"/>
              </a:lnSpc>
              <a:spcBef>
                <a:spcPts val="0"/>
              </a:spcBef>
              <a:spcAft>
                <a:spcPts val="0"/>
              </a:spcAft>
              <a:buSzPts val="1800"/>
              <a:buChar char="●"/>
            </a:pPr>
            <a:r>
              <a:rPr lang="en-US" u="sng"/>
              <a:t>Higher</a:t>
            </a:r>
            <a:r>
              <a:rPr lang="en-US"/>
              <a:t> tranches = More sensitive, less precise ( lower variant scores)</a:t>
            </a:r>
            <a:endParaRPr/>
          </a:p>
          <a:p>
            <a:pPr indent="-342900" lvl="0" marL="457200" rtl="0" algn="l">
              <a:lnSpc>
                <a:spcPct val="150000"/>
              </a:lnSpc>
              <a:spcBef>
                <a:spcPts val="0"/>
              </a:spcBef>
              <a:spcAft>
                <a:spcPts val="0"/>
              </a:spcAft>
              <a:buSzPts val="1800"/>
              <a:buChar char="●"/>
            </a:pPr>
            <a:r>
              <a:rPr lang="en-US" u="sng"/>
              <a:t>Lower</a:t>
            </a:r>
            <a:r>
              <a:rPr lang="en-US"/>
              <a:t> tranches = Less sensitive, higher precision</a:t>
            </a:r>
            <a:endParaRPr/>
          </a:p>
          <a:p>
            <a:pPr indent="-342900" lvl="0" marL="457200" rtl="0" algn="l">
              <a:lnSpc>
                <a:spcPct val="150000"/>
              </a:lnSpc>
              <a:spcBef>
                <a:spcPts val="0"/>
              </a:spcBef>
              <a:spcAft>
                <a:spcPts val="0"/>
              </a:spcAft>
              <a:buSzPts val="1800"/>
              <a:buChar char="●"/>
            </a:pPr>
            <a:r>
              <a:rPr lang="en-US"/>
              <a:t>The default tranche filtering threshold for SNPs is </a:t>
            </a:r>
            <a:r>
              <a:rPr b="1" lang="en-US"/>
              <a:t>99.95</a:t>
            </a:r>
            <a:r>
              <a:rPr lang="en-US"/>
              <a:t> and for INDELs it is </a:t>
            </a:r>
            <a:r>
              <a:rPr b="1" lang="en-US"/>
              <a:t>99.4</a:t>
            </a:r>
            <a:r>
              <a:rPr lang="en-US"/>
              <a:t>.</a:t>
            </a:r>
            <a:endParaRPr/>
          </a:p>
        </p:txBody>
      </p:sp>
      <p:sp>
        <p:nvSpPr>
          <p:cNvPr id="531" name="Google Shape;531;p72"/>
          <p:cNvSpPr/>
          <p:nvPr/>
        </p:nvSpPr>
        <p:spPr>
          <a:xfrm>
            <a:off x="3508586" y="4631570"/>
            <a:ext cx="5323714"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0" i="1" lang="en-US" sz="1050" u="none" cap="none" strike="noStrike">
                <a:solidFill>
                  <a:srgbClr val="000000"/>
                </a:solidFill>
                <a:latin typeface="Arial"/>
                <a:ea typeface="Arial"/>
                <a:cs typeface="Arial"/>
                <a:sym typeface="Arial"/>
              </a:rPr>
              <a:t>https://gatk.broadinstitute.org/hc/en-us/articles/13832777777179-FilterVariantTranches</a:t>
            </a:r>
            <a:endParaRPr b="0" i="0" sz="1400" u="none" cap="none" strike="noStrike">
              <a:solidFill>
                <a:srgbClr val="000000"/>
              </a:solidFill>
              <a:latin typeface="Arial"/>
              <a:ea typeface="Arial"/>
              <a:cs typeface="Arial"/>
              <a:sym typeface="Arial"/>
            </a:endParaRPr>
          </a:p>
        </p:txBody>
      </p:sp>
      <p:pic>
        <p:nvPicPr>
          <p:cNvPr id="532" name="Google Shape;532;p72"/>
          <p:cNvPicPr preferRelativeResize="0"/>
          <p:nvPr/>
        </p:nvPicPr>
        <p:blipFill rotWithShape="1">
          <a:blip r:embed="rId3">
            <a:alphaModFix/>
          </a:blip>
          <a:srcRect b="0" l="0" r="0" t="0"/>
          <a:stretch/>
        </p:blipFill>
        <p:spPr>
          <a:xfrm>
            <a:off x="6620134" y="785707"/>
            <a:ext cx="2171526" cy="1619888"/>
          </a:xfrm>
          <a:prstGeom prst="rect">
            <a:avLst/>
          </a:prstGeom>
          <a:noFill/>
          <a:ln>
            <a:noFill/>
          </a:ln>
        </p:spPr>
      </p:pic>
      <p:pic>
        <p:nvPicPr>
          <p:cNvPr id="533" name="Google Shape;533;p72"/>
          <p:cNvPicPr preferRelativeResize="0"/>
          <p:nvPr/>
        </p:nvPicPr>
        <p:blipFill rotWithShape="1">
          <a:blip r:embed="rId4">
            <a:alphaModFix/>
          </a:blip>
          <a:srcRect b="0" l="0" r="0" t="0"/>
          <a:stretch/>
        </p:blipFill>
        <p:spPr>
          <a:xfrm>
            <a:off x="6554571" y="2661593"/>
            <a:ext cx="2302651" cy="168117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9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ctr">
              <a:lnSpc>
                <a:spcPct val="100000"/>
              </a:lnSpc>
              <a:spcBef>
                <a:spcPts val="0"/>
              </a:spcBef>
              <a:spcAft>
                <a:spcPts val="0"/>
              </a:spcAft>
              <a:buSzPct val="111111"/>
              <a:buNone/>
            </a:pPr>
            <a:r>
              <a:rPr b="1" lang="en-US"/>
              <a:t>References</a:t>
            </a:r>
            <a:endParaRPr b="1"/>
          </a:p>
        </p:txBody>
      </p:sp>
      <p:sp>
        <p:nvSpPr>
          <p:cNvPr id="539" name="Google Shape;539;p96"/>
          <p:cNvSpPr txBox="1"/>
          <p:nvPr>
            <p:ph idx="1" type="body"/>
          </p:nvPr>
        </p:nvSpPr>
        <p:spPr>
          <a:xfrm>
            <a:off x="311700" y="1152475"/>
            <a:ext cx="8751020" cy="3416400"/>
          </a:xfrm>
          <a:prstGeom prst="rect">
            <a:avLst/>
          </a:prstGeom>
          <a:noFill/>
          <a:ln>
            <a:noFill/>
          </a:ln>
        </p:spPr>
        <p:txBody>
          <a:bodyPr anchorCtr="0" anchor="t" bIns="91425" lIns="91425" spcFirstLastPara="1" rIns="91425" wrap="square" tIns="91425">
            <a:normAutofit fontScale="92500" lnSpcReduction="10000"/>
          </a:bodyPr>
          <a:lstStyle/>
          <a:p>
            <a:pPr indent="-334327" lvl="0" marL="457200" rtl="0" algn="l">
              <a:lnSpc>
                <a:spcPct val="150000"/>
              </a:lnSpc>
              <a:spcBef>
                <a:spcPts val="0"/>
              </a:spcBef>
              <a:spcAft>
                <a:spcPts val="0"/>
              </a:spcAft>
              <a:buSzPct val="112500"/>
              <a:buChar char="●"/>
            </a:pPr>
            <a:r>
              <a:rPr lang="en-US" sz="1600"/>
              <a:t>Robinson, P.N., Piro, R.M., &amp; Jager, M. (2017). Computational Exome and Genome Analysis (1st ed.). Chapman and Hall/CRC. </a:t>
            </a:r>
            <a:r>
              <a:rPr lang="en-US" sz="1600" u="sng">
                <a:solidFill>
                  <a:schemeClr val="hlink"/>
                </a:solidFill>
                <a:hlinkClick r:id="rId3"/>
              </a:rPr>
              <a:t>https://doi.org/10.1201/9781315154770</a:t>
            </a:r>
            <a:endParaRPr sz="1600"/>
          </a:p>
          <a:p>
            <a:pPr indent="-334327" lvl="0" marL="457200" rtl="0" algn="l">
              <a:lnSpc>
                <a:spcPct val="150000"/>
              </a:lnSpc>
              <a:spcBef>
                <a:spcPts val="0"/>
              </a:spcBef>
              <a:spcAft>
                <a:spcPts val="0"/>
              </a:spcAft>
              <a:buSzPct val="112500"/>
              <a:buChar char="●"/>
            </a:pPr>
            <a:r>
              <a:rPr lang="en-US" sz="1600" u="sng">
                <a:solidFill>
                  <a:schemeClr val="hlink"/>
                </a:solidFill>
                <a:hlinkClick r:id="rId4"/>
              </a:rPr>
              <a:t>https://gatk.broadinstitute.org/hc/en-us</a:t>
            </a:r>
            <a:endParaRPr sz="1600"/>
          </a:p>
          <a:p>
            <a:pPr indent="-334327" lvl="0" marL="457200" rtl="0" algn="l">
              <a:lnSpc>
                <a:spcPct val="150000"/>
              </a:lnSpc>
              <a:spcBef>
                <a:spcPts val="0"/>
              </a:spcBef>
              <a:spcAft>
                <a:spcPts val="0"/>
              </a:spcAft>
              <a:buSzPct val="112500"/>
              <a:buChar char="●"/>
            </a:pPr>
            <a:r>
              <a:rPr lang="en-US" sz="1600"/>
              <a:t>Official Github of GATK : </a:t>
            </a:r>
            <a:r>
              <a:rPr lang="en-US" sz="1600" u="sng">
                <a:solidFill>
                  <a:schemeClr val="hlink"/>
                </a:solidFill>
                <a:hlinkClick r:id="rId5"/>
              </a:rPr>
              <a:t>https://github.com/broadinstitute/gatk</a:t>
            </a:r>
            <a:endParaRPr sz="1600"/>
          </a:p>
          <a:p>
            <a:pPr indent="-334327" lvl="0" marL="457200" rtl="0" algn="l">
              <a:lnSpc>
                <a:spcPct val="150000"/>
              </a:lnSpc>
              <a:spcBef>
                <a:spcPts val="0"/>
              </a:spcBef>
              <a:spcAft>
                <a:spcPts val="0"/>
              </a:spcAft>
              <a:buSzPct val="112500"/>
              <a:buChar char="●"/>
            </a:pPr>
            <a:r>
              <a:rPr lang="en-US" sz="1600"/>
              <a:t>Germline short variant discovery: </a:t>
            </a:r>
            <a:r>
              <a:rPr lang="en-US" sz="1600" u="sng">
                <a:solidFill>
                  <a:schemeClr val="hlink"/>
                </a:solidFill>
                <a:hlinkClick r:id="rId6"/>
              </a:rPr>
              <a:t>https://gatk.broadinstitute.org/hc/en-us/articles/360035535932-Germline-short-variant-discovery-SNPs-Indels-</a:t>
            </a:r>
            <a:endParaRPr sz="1600"/>
          </a:p>
          <a:p>
            <a:pPr indent="-322580" lvl="0" marL="457200" rtl="0" algn="l">
              <a:lnSpc>
                <a:spcPct val="150000"/>
              </a:lnSpc>
              <a:spcBef>
                <a:spcPts val="0"/>
              </a:spcBef>
              <a:spcAft>
                <a:spcPts val="0"/>
              </a:spcAft>
              <a:buSzPct val="100000"/>
              <a:buChar char="●"/>
            </a:pPr>
            <a:r>
              <a:rPr lang="en-US" sz="1600"/>
              <a:t>Somatic short variant discovery:</a:t>
            </a:r>
            <a:endParaRPr sz="1600"/>
          </a:p>
          <a:p>
            <a:pPr indent="457200" lvl="0" marL="0" rtl="0" algn="l">
              <a:lnSpc>
                <a:spcPct val="150000"/>
              </a:lnSpc>
              <a:spcBef>
                <a:spcPts val="0"/>
              </a:spcBef>
              <a:spcAft>
                <a:spcPts val="0"/>
              </a:spcAft>
              <a:buSzPct val="121621"/>
              <a:buNone/>
            </a:pPr>
            <a:r>
              <a:rPr lang="en-US" sz="1600" u="sng">
                <a:solidFill>
                  <a:schemeClr val="hlink"/>
                </a:solidFill>
                <a:hlinkClick r:id="rId7"/>
              </a:rPr>
              <a:t>https://gatk.broadinstitute.org/hc/en-us/articles/360035894731-Somatic-short-variant-discovery-SNVs-Indels-</a:t>
            </a:r>
            <a:endParaRPr sz="16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97"/>
          <p:cNvSpPr/>
          <p:nvPr/>
        </p:nvSpPr>
        <p:spPr>
          <a:xfrm>
            <a:off x="4454820" y="2417862"/>
            <a:ext cx="2343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pic>
        <p:nvPicPr>
          <p:cNvPr descr="https://lh4.googleusercontent.com/SzuOPEmsiH3pVi3oC437MT6mCi3WWxj_7AFJGOYTHW9wkJ_Yg4RBfTCGXydA-JIfN5avdDb5duCBYwSricFy76doh87FV_DD6cNEAa4P9zmMIHyOztHjE88yEW_PCwdhNeXn7J4YPnL1KQ0=s2048" id="545" name="Google Shape;545;p97"/>
          <p:cNvPicPr preferRelativeResize="0"/>
          <p:nvPr/>
        </p:nvPicPr>
        <p:blipFill rotWithShape="1">
          <a:blip r:embed="rId3">
            <a:alphaModFix/>
          </a:blip>
          <a:srcRect b="0" l="0" r="0" t="0"/>
          <a:stretch/>
        </p:blipFill>
        <p:spPr>
          <a:xfrm>
            <a:off x="0" y="0"/>
            <a:ext cx="9144000" cy="51511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7"/>
          <p:cNvSpPr txBox="1"/>
          <p:nvPr>
            <p:ph type="title"/>
          </p:nvPr>
        </p:nvSpPr>
        <p:spPr>
          <a:xfrm>
            <a:off x="245916" y="0"/>
            <a:ext cx="8520600" cy="35754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t>SNPs classifications</a:t>
            </a:r>
            <a:endParaRPr/>
          </a:p>
        </p:txBody>
      </p:sp>
      <p:pic>
        <p:nvPicPr>
          <p:cNvPr id="103" name="Google Shape;103;p7"/>
          <p:cNvPicPr preferRelativeResize="0"/>
          <p:nvPr/>
        </p:nvPicPr>
        <p:blipFill rotWithShape="1">
          <a:blip r:embed="rId3">
            <a:alphaModFix/>
          </a:blip>
          <a:srcRect b="0" l="0" r="0" t="0"/>
          <a:stretch/>
        </p:blipFill>
        <p:spPr>
          <a:xfrm>
            <a:off x="200925" y="567875"/>
            <a:ext cx="8698925" cy="4506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8"/>
          <p:cNvSpPr txBox="1"/>
          <p:nvPr>
            <p:ph type="title"/>
          </p:nvPr>
        </p:nvSpPr>
        <p:spPr>
          <a:xfrm>
            <a:off x="201929" y="103550"/>
            <a:ext cx="8520600" cy="43588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b="1" lang="en-US"/>
              <a:t>SNP/SNV</a:t>
            </a:r>
            <a:endParaRPr b="1"/>
          </a:p>
        </p:txBody>
      </p:sp>
      <p:pic>
        <p:nvPicPr>
          <p:cNvPr id="109" name="Google Shape;109;p8"/>
          <p:cNvPicPr preferRelativeResize="0"/>
          <p:nvPr/>
        </p:nvPicPr>
        <p:blipFill rotWithShape="1">
          <a:blip r:embed="rId3">
            <a:alphaModFix/>
          </a:blip>
          <a:srcRect b="0" l="0" r="0" t="0"/>
          <a:stretch/>
        </p:blipFill>
        <p:spPr>
          <a:xfrm>
            <a:off x="726425" y="667100"/>
            <a:ext cx="7031200" cy="3935875"/>
          </a:xfrm>
          <a:prstGeom prst="rect">
            <a:avLst/>
          </a:prstGeom>
          <a:noFill/>
          <a:ln>
            <a:noFill/>
          </a:ln>
        </p:spPr>
      </p:pic>
      <p:sp>
        <p:nvSpPr>
          <p:cNvPr id="110" name="Google Shape;110;p8"/>
          <p:cNvSpPr txBox="1"/>
          <p:nvPr/>
        </p:nvSpPr>
        <p:spPr>
          <a:xfrm>
            <a:off x="1101350" y="4602975"/>
            <a:ext cx="7920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1" lang="en-US" sz="1400" u="none" cap="none" strike="noStrike">
                <a:solidFill>
                  <a:srgbClr val="000000"/>
                </a:solidFill>
                <a:latin typeface="Arial"/>
                <a:ea typeface="Arial"/>
                <a:cs typeface="Arial"/>
                <a:sym typeface="Arial"/>
              </a:rPr>
              <a:t>https://www.differencebetween.com/what-is-the-difference-between-point-mutations-and-indels/</a:t>
            </a:r>
            <a:endParaRPr b="0" i="1"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